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notesMasterIdLst>
    <p:notesMasterId r:id="rId63"/>
  </p:notesMasterIdLst>
  <p:sldIdLst>
    <p:sldId id="256" r:id="rId2"/>
    <p:sldId id="428" r:id="rId3"/>
    <p:sldId id="429" r:id="rId4"/>
    <p:sldId id="430" r:id="rId5"/>
    <p:sldId id="433" r:id="rId6"/>
    <p:sldId id="432" r:id="rId7"/>
    <p:sldId id="431" r:id="rId8"/>
    <p:sldId id="454" r:id="rId9"/>
    <p:sldId id="434" r:id="rId10"/>
    <p:sldId id="443" r:id="rId11"/>
    <p:sldId id="435" r:id="rId12"/>
    <p:sldId id="439" r:id="rId13"/>
    <p:sldId id="442" r:id="rId14"/>
    <p:sldId id="460" r:id="rId15"/>
    <p:sldId id="436" r:id="rId16"/>
    <p:sldId id="440" r:id="rId17"/>
    <p:sldId id="445" r:id="rId18"/>
    <p:sldId id="449" r:id="rId19"/>
    <p:sldId id="451" r:id="rId20"/>
    <p:sldId id="452" r:id="rId21"/>
    <p:sldId id="447" r:id="rId22"/>
    <p:sldId id="462" r:id="rId23"/>
    <p:sldId id="487" r:id="rId24"/>
    <p:sldId id="463" r:id="rId25"/>
    <p:sldId id="448" r:id="rId26"/>
    <p:sldId id="461" r:id="rId27"/>
    <p:sldId id="464" r:id="rId28"/>
    <p:sldId id="465" r:id="rId29"/>
    <p:sldId id="438" r:id="rId30"/>
    <p:sldId id="467" r:id="rId31"/>
    <p:sldId id="471" r:id="rId32"/>
    <p:sldId id="472" r:id="rId33"/>
    <p:sldId id="473" r:id="rId34"/>
    <p:sldId id="476" r:id="rId35"/>
    <p:sldId id="477" r:id="rId36"/>
    <p:sldId id="478" r:id="rId37"/>
    <p:sldId id="474" r:id="rId38"/>
    <p:sldId id="475" r:id="rId39"/>
    <p:sldId id="481" r:id="rId40"/>
    <p:sldId id="482" r:id="rId41"/>
    <p:sldId id="479" r:id="rId42"/>
    <p:sldId id="466" r:id="rId43"/>
    <p:sldId id="480" r:id="rId44"/>
    <p:sldId id="485" r:id="rId45"/>
    <p:sldId id="483" r:id="rId46"/>
    <p:sldId id="468" r:id="rId47"/>
    <p:sldId id="486" r:id="rId48"/>
    <p:sldId id="491" r:id="rId49"/>
    <p:sldId id="453" r:id="rId50"/>
    <p:sldId id="457" r:id="rId51"/>
    <p:sldId id="458" r:id="rId52"/>
    <p:sldId id="459" r:id="rId53"/>
    <p:sldId id="492" r:id="rId54"/>
    <p:sldId id="496" r:id="rId55"/>
    <p:sldId id="498" r:id="rId56"/>
    <p:sldId id="497" r:id="rId57"/>
    <p:sldId id="441" r:id="rId58"/>
    <p:sldId id="494" r:id="rId59"/>
    <p:sldId id="469" r:id="rId60"/>
    <p:sldId id="495" r:id="rId61"/>
    <p:sldId id="42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A3CF9F6-6E3B-4FF2-8E22-FF809EE55EFB}">
          <p14:sldIdLst>
            <p14:sldId id="256"/>
            <p14:sldId id="428"/>
            <p14:sldId id="429"/>
            <p14:sldId id="430"/>
            <p14:sldId id="433"/>
            <p14:sldId id="432"/>
            <p14:sldId id="431"/>
            <p14:sldId id="454"/>
            <p14:sldId id="434"/>
            <p14:sldId id="443"/>
            <p14:sldId id="435"/>
            <p14:sldId id="439"/>
            <p14:sldId id="442"/>
            <p14:sldId id="460"/>
            <p14:sldId id="436"/>
            <p14:sldId id="440"/>
            <p14:sldId id="445"/>
            <p14:sldId id="449"/>
            <p14:sldId id="451"/>
            <p14:sldId id="452"/>
            <p14:sldId id="447"/>
            <p14:sldId id="462"/>
            <p14:sldId id="487"/>
            <p14:sldId id="463"/>
            <p14:sldId id="448"/>
            <p14:sldId id="461"/>
            <p14:sldId id="464"/>
            <p14:sldId id="465"/>
            <p14:sldId id="438"/>
            <p14:sldId id="467"/>
            <p14:sldId id="471"/>
            <p14:sldId id="472"/>
            <p14:sldId id="473"/>
            <p14:sldId id="476"/>
            <p14:sldId id="477"/>
            <p14:sldId id="478"/>
            <p14:sldId id="474"/>
            <p14:sldId id="475"/>
            <p14:sldId id="481"/>
            <p14:sldId id="482"/>
            <p14:sldId id="479"/>
            <p14:sldId id="466"/>
            <p14:sldId id="480"/>
            <p14:sldId id="485"/>
            <p14:sldId id="483"/>
            <p14:sldId id="468"/>
            <p14:sldId id="486"/>
            <p14:sldId id="491"/>
            <p14:sldId id="453"/>
            <p14:sldId id="457"/>
            <p14:sldId id="458"/>
            <p14:sldId id="459"/>
            <p14:sldId id="492"/>
            <p14:sldId id="496"/>
            <p14:sldId id="498"/>
            <p14:sldId id="497"/>
            <p14:sldId id="441"/>
            <p14:sldId id="494"/>
            <p14:sldId id="469"/>
            <p14:sldId id="495"/>
            <p14:sldId id="42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00"/>
    <a:srgbClr val="33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193C7-05B4-4148-ACF8-51D5F1B799D5}" v="344" dt="2023-11-03T21:35:49.0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88" d="100"/>
          <a:sy n="88" d="100"/>
        </p:scale>
        <p:origin x="26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0504E-7087-4E3E-964B-37DE3F0D8D34}" type="datetimeFigureOut">
              <a:rPr lang="es-CO" smtClean="0"/>
              <a:pPr/>
              <a:t>3/11/2023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718FD-D664-4E7A-8A0D-90A5DDBE3F5A}" type="slidenum">
              <a:rPr lang="es-CO" smtClean="0"/>
              <a:pPr/>
              <a:t>‹Nº›</a:t>
            </a:fld>
            <a:endParaRPr lang="es-CO"/>
          </a:p>
        </p:txBody>
      </p:sp>
    </p:spTree>
    <p:extLst>
      <p:ext uri="{BB962C8B-B14F-4D97-AF65-F5344CB8AC3E}">
        <p14:creationId xmlns:p14="http://schemas.microsoft.com/office/powerpoint/2010/main" val="325044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15098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367471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675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113947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152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11259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136715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261556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153987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214033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332974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357441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229444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305904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161068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383EFB-BF9D-49DE-87F0-B591EF5AA5B7}" type="datetimeFigureOut">
              <a:rPr lang="es-ES" smtClean="0"/>
              <a:pPr/>
              <a:t>03/11/2023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A5B632-AE62-4952-8AC7-BB977652E969}" type="slidenum">
              <a:rPr lang="es-ES" smtClean="0"/>
              <a:pPr/>
              <a:t>‹Nº›</a:t>
            </a:fld>
            <a:endParaRPr lang="es-ES"/>
          </a:p>
        </p:txBody>
      </p:sp>
    </p:spTree>
    <p:extLst>
      <p:ext uri="{BB962C8B-B14F-4D97-AF65-F5344CB8AC3E}">
        <p14:creationId xmlns:p14="http://schemas.microsoft.com/office/powerpoint/2010/main" val="22368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383EFB-BF9D-49DE-87F0-B591EF5AA5B7}" type="datetimeFigureOut">
              <a:rPr lang="es-ES" smtClean="0"/>
              <a:pPr/>
              <a:t>03/11/2023</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A5B632-AE62-4952-8AC7-BB977652E969}" type="slidenum">
              <a:rPr lang="es-ES" smtClean="0"/>
              <a:pPr/>
              <a:t>‹Nº›</a:t>
            </a:fld>
            <a:endParaRPr lang="es-ES"/>
          </a:p>
        </p:txBody>
      </p:sp>
    </p:spTree>
    <p:extLst>
      <p:ext uri="{BB962C8B-B14F-4D97-AF65-F5344CB8AC3E}">
        <p14:creationId xmlns:p14="http://schemas.microsoft.com/office/powerpoint/2010/main" val="77861918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iderf.gov.co/"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iderf.gov.co/" TargetMode="External"/><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https://lh6.googleusercontent.com/-vQpcd98A8Aug2lThqx2lpLBHeaH60jf4gWPtLJQt8deXqFPAkKTvfsRY0z-xlQL5O8QYphvHcTBH2jA5ZU9IWnp_c3VOkAbu0jT9YH5zUsRxg8wA398toA0jTb6_3DV9SWW_6ynokHEI2_QdACgoKdGue-EYoGlRMoIcA3LYfkvKKFPfMinRpxDiyKCM0LZbAUyoFz4kw" TargetMode="External"/><Relationship Id="rId3" Type="http://schemas.openxmlformats.org/officeDocument/2006/relationships/hyperlink" Target="http://www.iderf.gov.co/" TargetMode="External"/><Relationship Id="rId7" Type="http://schemas.openxmlformats.org/officeDocument/2006/relationships/image" Target="../media/image25.jpeg"/><Relationship Id="rId12"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23.png"/><Relationship Id="rId10" Type="http://schemas.openxmlformats.org/officeDocument/2006/relationships/image" Target="https://lh5.googleusercontent.com/3nR7uLYecrDiM7vGZqBmaXy7Iz7E2XpB7xuHaw700m42yNxefEjL1bo-Lj5rtBHHBk4MogB93BRQfzik_3Uo9yxyFaaPDkCym_IDDZEW8-d6GwvxLSq8kLwQV1Czr_0hi2U2ff9D5B-jHtdtfrCul26mNaQMiYJDOEbIz4Wt0cscLF2sgOdJjWiYlTScwvogfM7qVlukZg" TargetMode="External"/><Relationship Id="rId4" Type="http://schemas.openxmlformats.org/officeDocument/2006/relationships/image" Target="../media/image22.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iderf.gov.co/" TargetMode="External"/><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iderf.gov.co/" TargetMode="External"/><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https://lh4.googleusercontent.com/fT5KGypxgAtLoVHYjPOlrVVQ8ywKQodtozgjYHcl1RkzlBWTqTqCKMnQO6wDxu5APl7IQVTI-NqX93bFC0UD_7frSrgydi97Sj6gvVPsWQSI2sx9BjLZ9x0mdIBSRkWNJYo1TUgFdYSka4SrGq39BS_jqntdeF2tBzjR7zWtwvNMfv7TVPFeLd7XSTAQ9-vKj-RrRFyO2g" TargetMode="External"/><Relationship Id="rId11" Type="http://schemas.openxmlformats.org/officeDocument/2006/relationships/image" Target="../media/image39.png"/><Relationship Id="rId5" Type="http://schemas.openxmlformats.org/officeDocument/2006/relationships/image" Target="../media/image35.jpeg"/><Relationship Id="rId10" Type="http://schemas.openxmlformats.org/officeDocument/2006/relationships/image" Target="../media/image38.jpeg"/><Relationship Id="rId4" Type="http://schemas.openxmlformats.org/officeDocument/2006/relationships/image" Target="../media/image34.png"/><Relationship Id="rId9" Type="http://schemas.openxmlformats.org/officeDocument/2006/relationships/image" Target="https://lh3.googleusercontent.com/WtUbPHkU-Hq3-inoQVX0JoAou4UnYu2Wggysoag7B30gVJVWR4HpMKM0bkCF-7oW4tA17OjV8zWcvRInzVceA_EGZ3OpSEgxYLAKjYY7TLQRxQHw_8oC_-KnxnR5H6Zly5cs0GT45VwXL11t3Kdy8danwdodHFMcQYuzZjxjWbxFy92NMowJ9oNJl3Cg_5jia7kkupvsLQ"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iderf.gov.co/" TargetMode="External"/><Relationship Id="rId7"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www.iderf.gov.co/" TargetMode="External"/><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2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www.iderf.gov.co/" TargetMode="External"/><Relationship Id="rId7"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iderf.gov.co/" TargetMode="External"/><Relationship Id="rId7"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www.iderf.gov.co/" TargetMode="External"/><Relationship Id="rId7" Type="http://schemas.openxmlformats.org/officeDocument/2006/relationships/image" Target="../media/image6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9.png"/><Relationship Id="rId3" Type="http://schemas.openxmlformats.org/officeDocument/2006/relationships/hyperlink" Target="http://www.iderf.gov.co/" TargetMode="External"/><Relationship Id="rId7" Type="http://schemas.openxmlformats.org/officeDocument/2006/relationships/image" Target="../media/image74.png"/><Relationship Id="rId12" Type="http://schemas.openxmlformats.org/officeDocument/2006/relationships/image" Target="../media/image7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jpeg"/><Relationship Id="rId10" Type="http://schemas.openxmlformats.org/officeDocument/2006/relationships/image" Target="../media/image76.jpeg"/><Relationship Id="rId4" Type="http://schemas.openxmlformats.org/officeDocument/2006/relationships/image" Target="../media/image71.jpeg"/><Relationship Id="rId9" Type="http://schemas.openxmlformats.org/officeDocument/2006/relationships/image" Target="../media/image75.jpe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hyperlink" Target="http://www.iderf.gov.co/" TargetMode="External"/><Relationship Id="rId7" Type="http://schemas.openxmlformats.org/officeDocument/2006/relationships/image" Target="../media/image8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jpeg"/><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jpeg"/></Relationships>
</file>

<file path=ppt/slides/_rels/slide3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www.iderf.gov.co/" TargetMode="External"/><Relationship Id="rId7"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jpeg"/><Relationship Id="rId9" Type="http://schemas.openxmlformats.org/officeDocument/2006/relationships/image" Target="../media/image93.png"/></Relationships>
</file>

<file path=ppt/slides/_rels/slide33.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jpeg"/><Relationship Id="rId3" Type="http://schemas.openxmlformats.org/officeDocument/2006/relationships/hyperlink" Target="http://www.iderf.gov.co/" TargetMode="External"/><Relationship Id="rId7" Type="http://schemas.openxmlformats.org/officeDocument/2006/relationships/image" Target="../media/image97.png"/><Relationship Id="rId12" Type="http://schemas.openxmlformats.org/officeDocument/2006/relationships/image" Target="../media/image10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101.jpeg"/><Relationship Id="rId5" Type="http://schemas.openxmlformats.org/officeDocument/2006/relationships/image" Target="../media/image95.png"/><Relationship Id="rId10" Type="http://schemas.openxmlformats.org/officeDocument/2006/relationships/image" Target="../media/image100.jpeg"/><Relationship Id="rId4" Type="http://schemas.openxmlformats.org/officeDocument/2006/relationships/image" Target="../media/image94.png"/><Relationship Id="rId9" Type="http://schemas.openxmlformats.org/officeDocument/2006/relationships/image" Target="../media/image99.jpeg"/></Relationships>
</file>

<file path=ppt/slides/_rels/slide3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hyperlink" Target="http://www.iderf.gov.co/" TargetMode="External"/><Relationship Id="rId7" Type="http://schemas.openxmlformats.org/officeDocument/2006/relationships/image" Target="../media/image10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png"/><Relationship Id="rId9"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hyperlink" Target="http://www.iderf.gov.co/" TargetMode="External"/><Relationship Id="rId7" Type="http://schemas.openxmlformats.org/officeDocument/2006/relationships/image" Target="../media/image1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36.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hyperlink" Target="http://www.iderf.gov.co/" TargetMode="External"/><Relationship Id="rId7" Type="http://schemas.openxmlformats.org/officeDocument/2006/relationships/image" Target="../media/image117.jpeg"/><Relationship Id="rId12" Type="http://schemas.openxmlformats.org/officeDocument/2006/relationships/image" Target="../media/image1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6.jpeg"/><Relationship Id="rId11" Type="http://schemas.microsoft.com/office/2007/relationships/hdphoto" Target="../media/hdphoto3.wdp"/><Relationship Id="rId5" Type="http://schemas.openxmlformats.org/officeDocument/2006/relationships/image" Target="../media/image115.jpeg"/><Relationship Id="rId10" Type="http://schemas.openxmlformats.org/officeDocument/2006/relationships/image" Target="../media/image120.png"/><Relationship Id="rId4" Type="http://schemas.openxmlformats.org/officeDocument/2006/relationships/image" Target="../media/image114.jpeg"/><Relationship Id="rId9" Type="http://schemas.openxmlformats.org/officeDocument/2006/relationships/image" Target="../media/image119.jpeg"/></Relationships>
</file>

<file path=ppt/slides/_rels/slide37.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jpeg"/><Relationship Id="rId4" Type="http://schemas.openxmlformats.org/officeDocument/2006/relationships/image" Target="../media/image122.jpeg"/></Relationships>
</file>

<file path=ppt/slides/_rels/slide38.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6.png"/><Relationship Id="rId4" Type="http://schemas.openxmlformats.org/officeDocument/2006/relationships/image" Target="../media/image125.png"/></Relationships>
</file>

<file path=ppt/slides/_rels/slide39.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8.png"/><Relationship Id="rId4" Type="http://schemas.openxmlformats.org/officeDocument/2006/relationships/image" Target="../media/image12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www.iderf.gov.co/"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41.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42.xml.rels><?xml version="1.0" encoding="UTF-8" standalone="yes"?>
<Relationships xmlns="http://schemas.openxmlformats.org/package/2006/relationships"><Relationship Id="rId3" Type="http://schemas.openxmlformats.org/officeDocument/2006/relationships/hyperlink" Target="http://www.iderf.gov.co/" TargetMode="External"/><Relationship Id="rId7" Type="http://schemas.openxmlformats.org/officeDocument/2006/relationships/image" Target="../media/image1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43.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7.png"/><Relationship Id="rId4" Type="http://schemas.openxmlformats.org/officeDocument/2006/relationships/image" Target="../media/image136.png"/></Relationships>
</file>

<file path=ppt/slides/_rels/slide44.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8.png"/></Relationships>
</file>

<file path=ppt/slides/_rels/slide55.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www.iderf.gov.co/" TargetMode="External"/><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iderf.gov.c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pic>
        <p:nvPicPr>
          <p:cNvPr id="8" name="Imagen 7">
            <a:extLst>
              <a:ext uri="{FF2B5EF4-FFF2-40B4-BE49-F238E27FC236}">
                <a16:creationId xmlns:a16="http://schemas.microsoft.com/office/drawing/2014/main" id="{109A22B0-A4CA-C38D-C5F2-C979E2F043A7}"/>
              </a:ext>
            </a:extLst>
          </p:cNvPr>
          <p:cNvPicPr>
            <a:picLocks noChangeAspect="1"/>
          </p:cNvPicPr>
          <p:nvPr/>
        </p:nvPicPr>
        <p:blipFill>
          <a:blip r:embed="rId3"/>
          <a:stretch>
            <a:fillRect/>
          </a:stretch>
        </p:blipFill>
        <p:spPr>
          <a:xfrm>
            <a:off x="2831596" y="2349346"/>
            <a:ext cx="5084387" cy="215930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pic>
      <p:sp>
        <p:nvSpPr>
          <p:cNvPr id="10" name="CuadroTexto 9">
            <a:extLst>
              <a:ext uri="{FF2B5EF4-FFF2-40B4-BE49-F238E27FC236}">
                <a16:creationId xmlns:a16="http://schemas.microsoft.com/office/drawing/2014/main" id="{FE9D7E9C-9FA6-5F5A-F736-DEC36CD344DA}"/>
              </a:ext>
            </a:extLst>
          </p:cNvPr>
          <p:cNvSpPr txBox="1"/>
          <p:nvPr/>
        </p:nvSpPr>
        <p:spPr>
          <a:xfrm>
            <a:off x="1813560" y="4882825"/>
            <a:ext cx="6858000" cy="1323439"/>
          </a:xfrm>
          <a:prstGeom prst="rect">
            <a:avLst/>
          </a:prstGeom>
          <a:noFill/>
        </p:spPr>
        <p:txBody>
          <a:bodyPr wrap="square">
            <a:spAutoFit/>
          </a:bodyPr>
          <a:lstStyle/>
          <a:p>
            <a:pPr algn="ctr"/>
            <a:r>
              <a:rPr lang="es-CO" sz="4000" b="1" dirty="0">
                <a:solidFill>
                  <a:srgbClr val="92D050"/>
                </a:solidFill>
                <a:effectLst>
                  <a:outerShdw blurRad="38100" dist="38100" dir="2700000" algn="tl">
                    <a:srgbClr val="000000">
                      <a:alpha val="43137"/>
                    </a:srgbClr>
                  </a:outerShdw>
                </a:effectLst>
                <a:latin typeface="Arial Black" panose="020B0A04020102020204" pitchFamily="34" charset="0"/>
              </a:rPr>
              <a:t>INFORME EMPALME</a:t>
            </a:r>
          </a:p>
          <a:p>
            <a:pPr algn="ctr"/>
            <a:r>
              <a:rPr lang="es-CO" sz="4000" b="1" dirty="0">
                <a:solidFill>
                  <a:srgbClr val="92D050"/>
                </a:solidFill>
                <a:effectLst>
                  <a:outerShdw blurRad="38100" dist="38100" dir="2700000" algn="tl">
                    <a:srgbClr val="000000">
                      <a:alpha val="43137"/>
                    </a:srgbClr>
                  </a:outerShdw>
                </a:effectLst>
                <a:latin typeface="Arial Black" panose="020B0A04020102020204" pitchFamily="34" charset="0"/>
              </a:rPr>
              <a:t>2023</a:t>
            </a:r>
          </a:p>
        </p:txBody>
      </p:sp>
      <p:sp>
        <p:nvSpPr>
          <p:cNvPr id="7" name="CuadroTexto 6">
            <a:extLst>
              <a:ext uri="{FF2B5EF4-FFF2-40B4-BE49-F238E27FC236}">
                <a16:creationId xmlns:a16="http://schemas.microsoft.com/office/drawing/2014/main" id="{16978DC7-FFB4-FA26-1A1A-486B81BCACF1}"/>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AE3B5CE-30AC-AC26-52CA-9F3BE9A7CDC4}"/>
              </a:ext>
            </a:extLst>
          </p:cNvPr>
          <p:cNvPicPr>
            <a:picLocks noChangeAspect="1"/>
          </p:cNvPicPr>
          <p:nvPr/>
        </p:nvPicPr>
        <p:blipFill>
          <a:blip r:embed="rId5"/>
          <a:stretch>
            <a:fillRect/>
          </a:stretch>
        </p:blipFill>
        <p:spPr>
          <a:xfrm>
            <a:off x="160512" y="79858"/>
            <a:ext cx="2671084" cy="729286"/>
          </a:xfrm>
          <a:prstGeom prst="rect">
            <a:avLst/>
          </a:prstGeom>
          <a:solidFill>
            <a:srgbClr val="92D050"/>
          </a:solidFill>
          <a:ln w="28575">
            <a:solidFill>
              <a:schemeClr val="accent6">
                <a:lumMod val="60000"/>
                <a:lumOff val="40000"/>
              </a:schemeClr>
            </a:solidFill>
          </a:ln>
          <a:effectLst>
            <a:innerShdw blurRad="63500" dist="50800" dir="8100000">
              <a:prstClr val="black">
                <a:alpha val="50000"/>
              </a:prstClr>
            </a:innerShdw>
          </a:effectLst>
        </p:spPr>
      </p:pic>
    </p:spTree>
    <p:extLst>
      <p:ext uri="{BB962C8B-B14F-4D97-AF65-F5344CB8AC3E}">
        <p14:creationId xmlns:p14="http://schemas.microsoft.com/office/powerpoint/2010/main" val="187586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B6936B24-5B10-0460-5670-8182964665C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1D225617-186C-40A6-36C0-AEFA0C85C9B2}"/>
              </a:ext>
            </a:extLst>
          </p:cNvPr>
          <p:cNvSpPr txBox="1"/>
          <p:nvPr/>
        </p:nvSpPr>
        <p:spPr>
          <a:xfrm>
            <a:off x="1064526" y="2243635"/>
            <a:ext cx="8267131" cy="2554545"/>
          </a:xfrm>
          <a:prstGeom prst="rect">
            <a:avLst/>
          </a:prstGeom>
          <a:noFill/>
        </p:spPr>
        <p:txBody>
          <a:bodyPr wrap="square">
            <a:spAutoFit/>
          </a:bodyPr>
          <a:lstStyle/>
          <a:p>
            <a:pPr algn="ctr"/>
            <a:r>
              <a:rPr lang="es-ES" sz="40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GESTION PARA EL DESARROLLO Y PROMOCION DE LA RECREACION Y LA ACTIVIDAD FISICA</a:t>
            </a:r>
            <a:endParaRPr lang="es-CO" sz="4000" dirty="0">
              <a:solidFill>
                <a:schemeClr val="accent1"/>
              </a:solidFill>
            </a:endParaRPr>
          </a:p>
        </p:txBody>
      </p:sp>
    </p:spTree>
    <p:extLst>
      <p:ext uri="{BB962C8B-B14F-4D97-AF65-F5344CB8AC3E}">
        <p14:creationId xmlns:p14="http://schemas.microsoft.com/office/powerpoint/2010/main" val="284422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B6936B24-5B10-0460-5670-8182964665C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BF8A9D25-4B8D-C4AE-BFA2-F8CE4D1DD5D9}"/>
              </a:ext>
            </a:extLst>
          </p:cNvPr>
          <p:cNvPicPr>
            <a:picLocks noChangeAspect="1"/>
          </p:cNvPicPr>
          <p:nvPr/>
        </p:nvPicPr>
        <p:blipFill>
          <a:blip r:embed="rId4"/>
          <a:stretch>
            <a:fillRect/>
          </a:stretch>
        </p:blipFill>
        <p:spPr>
          <a:xfrm>
            <a:off x="286684" y="86264"/>
            <a:ext cx="2590800" cy="707366"/>
          </a:xfrm>
          <a:prstGeom prst="rect">
            <a:avLst/>
          </a:prstGeom>
          <a:solidFill>
            <a:srgbClr val="92D050"/>
          </a:solidFill>
          <a:ln w="28575">
            <a:solidFill>
              <a:schemeClr val="accent6">
                <a:lumMod val="60000"/>
                <a:lumOff val="40000"/>
              </a:schemeClr>
            </a:solidFill>
          </a:ln>
          <a:effectLst>
            <a:innerShdw blurRad="63500" dist="50800" dir="8100000">
              <a:prstClr val="black">
                <a:alpha val="50000"/>
              </a:prstClr>
            </a:innerShdw>
          </a:effectLst>
        </p:spPr>
      </p:pic>
      <p:sp>
        <p:nvSpPr>
          <p:cNvPr id="8" name="CuadroTexto 7">
            <a:extLst>
              <a:ext uri="{FF2B5EF4-FFF2-40B4-BE49-F238E27FC236}">
                <a16:creationId xmlns:a16="http://schemas.microsoft.com/office/drawing/2014/main" id="{732DCA5A-9F07-0F93-2A9E-2515821A8672}"/>
              </a:ext>
            </a:extLst>
          </p:cNvPr>
          <p:cNvSpPr txBox="1"/>
          <p:nvPr/>
        </p:nvSpPr>
        <p:spPr>
          <a:xfrm>
            <a:off x="286684" y="1080779"/>
            <a:ext cx="4940940" cy="2500621"/>
          </a:xfrm>
          <a:prstGeom prst="rect">
            <a:avLst/>
          </a:prstGeom>
          <a:noFill/>
        </p:spPr>
        <p:txBody>
          <a:bodyPr wrap="square">
            <a:spAutoFit/>
          </a:bodyPr>
          <a:lstStyle/>
          <a:p>
            <a:pPr marL="457200" algn="just">
              <a:tabLst>
                <a:tab pos="3228975" algn="l"/>
              </a:tabLst>
            </a:pPr>
            <a:r>
              <a:rPr lang="es-CO" sz="1100" b="1" kern="100" dirty="0">
                <a:effectLst/>
                <a:latin typeface="Arial" panose="020B0604020202020204" pitchFamily="34" charset="0"/>
                <a:ea typeface="Calibri" panose="020F0502020204030204" pitchFamily="34" charset="0"/>
                <a:cs typeface="Arial" panose="020B0604020202020204" pitchFamily="34" charset="0"/>
              </a:rPr>
              <a:t>Programa Actividad Física</a:t>
            </a:r>
          </a:p>
          <a:p>
            <a:pPr marL="457200" algn="just">
              <a:tabLst>
                <a:tab pos="3228975" algn="l"/>
              </a:tabLst>
            </a:pPr>
            <a:endParaRPr lang="es-CO" sz="900" b="1" kern="100" dirty="0">
              <a:latin typeface="Arial" panose="020B0604020202020204" pitchFamily="34" charset="0"/>
              <a:ea typeface="Calibri" panose="020F0502020204030204" pitchFamily="34" charset="0"/>
              <a:cs typeface="Arial" panose="020B0604020202020204" pitchFamily="34" charset="0"/>
            </a:endParaRPr>
          </a:p>
          <a:p>
            <a:pPr marL="457200" algn="jus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Dentro de algunas de las actividades realizadas en el programa de escuela actividad física se realizaron:</a:t>
            </a:r>
          </a:p>
          <a:p>
            <a:pPr marL="800100" lvl="1"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Dia mundial de la actividad física</a:t>
            </a:r>
          </a:p>
          <a:p>
            <a:pPr marL="800100" lvl="1"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Dia mundial del desafío</a:t>
            </a:r>
          </a:p>
          <a:p>
            <a:pPr marL="800100" lvl="1"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Celebración día del pensionado y del adulto mayor</a:t>
            </a:r>
          </a:p>
          <a:p>
            <a:pPr marL="800100" lvl="1"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Viejoteca de amor y amistad</a:t>
            </a:r>
          </a:p>
          <a:p>
            <a:pPr marL="800100" lvl="1"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Desfile de disfraces</a:t>
            </a:r>
          </a:p>
          <a:p>
            <a:pPr marL="800100" lvl="1" indent="-342900" algn="just">
              <a:spcAft>
                <a:spcPts val="800"/>
              </a:spcAf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Mañana solar, entre otras</a:t>
            </a:r>
            <a:endParaRPr lang="es-CO" sz="9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tabLst>
                <a:tab pos="3228975" algn="l"/>
              </a:tabLst>
            </a:pPr>
            <a:endParaRPr lang="es-CO" sz="900" b="1" kern="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tabLst>
                <a:tab pos="3228975" algn="l"/>
              </a:tabLst>
            </a:pPr>
            <a:endParaRPr lang="es-CO" sz="9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tabLst>
                <a:tab pos="3228975" algn="l"/>
              </a:tabLst>
            </a:pPr>
            <a:endParaRPr lang="es-CO" sz="900" b="1"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tabLst>
                <a:tab pos="3228975" algn="l"/>
              </a:tabLst>
            </a:pPr>
            <a:endParaRPr lang="es-CO" sz="900" b="1"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FCD30797-B53A-C801-9685-A7B24A16E570}"/>
              </a:ext>
            </a:extLst>
          </p:cNvPr>
          <p:cNvGraphicFramePr>
            <a:graphicFrameLocks noGrp="1"/>
          </p:cNvGraphicFramePr>
          <p:nvPr>
            <p:extLst>
              <p:ext uri="{D42A27DB-BD31-4B8C-83A1-F6EECF244321}">
                <p14:modId xmlns:p14="http://schemas.microsoft.com/office/powerpoint/2010/main" val="405793768"/>
              </p:ext>
            </p:extLst>
          </p:nvPr>
        </p:nvGraphicFramePr>
        <p:xfrm>
          <a:off x="760662" y="2788822"/>
          <a:ext cx="4466962" cy="1585155"/>
        </p:xfrm>
        <a:graphic>
          <a:graphicData uri="http://schemas.openxmlformats.org/drawingml/2006/table">
            <a:tbl>
              <a:tblPr firstRow="1" firstCol="1" bandRow="1">
                <a:tableStyleId>{5C22544A-7EE6-4342-B048-85BDC9FD1C3A}</a:tableStyleId>
              </a:tblPr>
              <a:tblGrid>
                <a:gridCol w="889607">
                  <a:extLst>
                    <a:ext uri="{9D8B030D-6E8A-4147-A177-3AD203B41FA5}">
                      <a16:colId xmlns:a16="http://schemas.microsoft.com/office/drawing/2014/main" val="2493490083"/>
                    </a:ext>
                  </a:extLst>
                </a:gridCol>
                <a:gridCol w="904875">
                  <a:extLst>
                    <a:ext uri="{9D8B030D-6E8A-4147-A177-3AD203B41FA5}">
                      <a16:colId xmlns:a16="http://schemas.microsoft.com/office/drawing/2014/main" val="2522302514"/>
                    </a:ext>
                  </a:extLst>
                </a:gridCol>
                <a:gridCol w="847725">
                  <a:extLst>
                    <a:ext uri="{9D8B030D-6E8A-4147-A177-3AD203B41FA5}">
                      <a16:colId xmlns:a16="http://schemas.microsoft.com/office/drawing/2014/main" val="3674014987"/>
                    </a:ext>
                  </a:extLst>
                </a:gridCol>
                <a:gridCol w="866775">
                  <a:extLst>
                    <a:ext uri="{9D8B030D-6E8A-4147-A177-3AD203B41FA5}">
                      <a16:colId xmlns:a16="http://schemas.microsoft.com/office/drawing/2014/main" val="126036609"/>
                    </a:ext>
                  </a:extLst>
                </a:gridCol>
                <a:gridCol w="957980">
                  <a:extLst>
                    <a:ext uri="{9D8B030D-6E8A-4147-A177-3AD203B41FA5}">
                      <a16:colId xmlns:a16="http://schemas.microsoft.com/office/drawing/2014/main" val="1511863457"/>
                    </a:ext>
                  </a:extLst>
                </a:gridCol>
              </a:tblGrid>
              <a:tr h="761843">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PROGRAMA ESCUELA ACTIVIDAD FISICA</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2886450"/>
                  </a:ext>
                </a:extLst>
              </a:tr>
              <a:tr h="381157">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GRUPOS DE ACTIVIDAD FISICA</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33</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05211668"/>
                  </a:ext>
                </a:extLst>
              </a:tr>
              <a:tr h="442155">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PERSONAS INSCRITAS EN EL PROGRAMA</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1399</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1443</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1601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1629</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9058152"/>
                  </a:ext>
                </a:extLst>
              </a:tr>
            </a:tbl>
          </a:graphicData>
        </a:graphic>
      </p:graphicFrame>
      <p:sp>
        <p:nvSpPr>
          <p:cNvPr id="11" name="CuadroTexto 10">
            <a:extLst>
              <a:ext uri="{FF2B5EF4-FFF2-40B4-BE49-F238E27FC236}">
                <a16:creationId xmlns:a16="http://schemas.microsoft.com/office/drawing/2014/main" id="{8809C715-AAAE-2629-92B1-4C0AD64EB055}"/>
              </a:ext>
            </a:extLst>
          </p:cNvPr>
          <p:cNvSpPr txBox="1"/>
          <p:nvPr/>
        </p:nvSpPr>
        <p:spPr>
          <a:xfrm>
            <a:off x="5398506" y="1020166"/>
            <a:ext cx="4607719" cy="3159839"/>
          </a:xfrm>
          <a:prstGeom prst="rect">
            <a:avLst/>
          </a:prstGeom>
          <a:noFill/>
        </p:spPr>
        <p:txBody>
          <a:bodyPr wrap="square">
            <a:spAutoFit/>
          </a:bodyPr>
          <a:lstStyle/>
          <a:p>
            <a:pPr algn="just">
              <a:spcAft>
                <a:spcPts val="800"/>
              </a:spcAft>
              <a:tabLst>
                <a:tab pos="3228975" algn="l"/>
              </a:tabLst>
            </a:pPr>
            <a:r>
              <a:rPr lang="es-CO" sz="1100" b="1" kern="100" dirty="0">
                <a:effectLst/>
                <a:latin typeface="Arial" panose="020B0604020202020204" pitchFamily="34" charset="0"/>
                <a:ea typeface="Calibri" panose="020F0502020204030204" pitchFamily="34" charset="0"/>
                <a:cs typeface="Arial" panose="020B0604020202020204" pitchFamily="34" charset="0"/>
              </a:rPr>
              <a:t>Escuela de formación de deportes, actividad física y recreación adaptada para personas con discapacidad</a:t>
            </a:r>
          </a:p>
          <a:p>
            <a:pPr algn="just">
              <a:spcAft>
                <a:spcPts val="800"/>
              </a:spcAft>
              <a:tabLst>
                <a:tab pos="3228975" algn="l"/>
              </a:tabLst>
            </a:pPr>
            <a:r>
              <a:rPr lang="es-ES" sz="900" kern="100" dirty="0">
                <a:latin typeface="Arial" panose="020B0604020202020204" pitchFamily="34" charset="0"/>
                <a:ea typeface="Calibri" panose="020F0502020204030204" pitchFamily="34" charset="0"/>
                <a:cs typeface="Arial" panose="020B0604020202020204" pitchFamily="34" charset="0"/>
              </a:rPr>
              <a:t>Para ampliar cobertura, se mantienen las alianzas estratégicas con entidades especializadas en atención a la población con discapacidad (física, sensorial, cognitiva) y personas con problemas psicosociales, a las cuales se asiste y acompaña permanentemente.</a:t>
            </a:r>
          </a:p>
          <a:p>
            <a:pPr algn="just">
              <a:spcAft>
                <a:spcPts val="800"/>
              </a:spcAft>
              <a:tabLst>
                <a:tab pos="3228975" algn="l"/>
              </a:tabLst>
            </a:pPr>
            <a:r>
              <a:rPr lang="es-ES" sz="900" kern="100" dirty="0">
                <a:latin typeface="Arial" panose="020B0604020202020204" pitchFamily="34" charset="0"/>
                <a:ea typeface="Calibri" panose="020F0502020204030204" pitchFamily="34" charset="0"/>
                <a:cs typeface="Arial" panose="020B0604020202020204" pitchFamily="34" charset="0"/>
              </a:rPr>
              <a:t>Entre las entidades aliadas que encontramos: </a:t>
            </a:r>
          </a:p>
          <a:p>
            <a:pPr algn="just">
              <a:spcAft>
                <a:spcPts val="800"/>
              </a:spcAft>
              <a:tabLst>
                <a:tab pos="3228975" algn="l"/>
              </a:tabLst>
            </a:pPr>
            <a:r>
              <a:rPr lang="es-ES" sz="900" kern="100" dirty="0">
                <a:latin typeface="Arial" panose="020B0604020202020204" pitchFamily="34" charset="0"/>
                <a:ea typeface="Calibri" panose="020F0502020204030204" pitchFamily="34" charset="0"/>
                <a:cs typeface="Arial" panose="020B0604020202020204" pitchFamily="34" charset="0"/>
              </a:rPr>
              <a:t>Fundación Ana, Fundación Funda Fan, Centro de vida sensorial, Eventos programados por la alcaldía municipal ,Comité de discapacidad municipal, Comisiones de discapacidad municipales </a:t>
            </a:r>
          </a:p>
          <a:p>
            <a:pPr algn="just">
              <a:spcAft>
                <a:spcPts val="800"/>
              </a:spcAf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El IDERF fortaleció la oferta institucional para la población con discapacidad a través de: </a:t>
            </a:r>
          </a:p>
          <a:p>
            <a:pPr marL="342900" lvl="0"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Escuela de formación en </a:t>
            </a:r>
            <a:r>
              <a:rPr lang="es-CO" sz="900" kern="100" dirty="0" err="1">
                <a:effectLst/>
                <a:latin typeface="Arial" panose="020B0604020202020204" pitchFamily="34" charset="0"/>
                <a:ea typeface="Calibri" panose="020F0502020204030204" pitchFamily="34" charset="0"/>
                <a:cs typeface="Arial" panose="020B0604020202020204" pitchFamily="34" charset="0"/>
              </a:rPr>
              <a:t>Boccia</a:t>
            </a:r>
            <a:r>
              <a:rPr lang="es-CO" sz="900" kern="100" dirty="0">
                <a:effectLst/>
                <a:latin typeface="Arial" panose="020B0604020202020204" pitchFamily="34" charset="0"/>
                <a:ea typeface="Calibri" panose="020F0502020204030204" pitchFamily="34" charset="0"/>
                <a:cs typeface="Arial" panose="020B0604020202020204" pitchFamily="34" charset="0"/>
              </a:rPr>
              <a:t> y </a:t>
            </a:r>
            <a:r>
              <a:rPr lang="es-CO" sz="900" kern="100" dirty="0" err="1">
                <a:effectLst/>
                <a:latin typeface="Arial" panose="020B0604020202020204" pitchFamily="34" charset="0"/>
                <a:ea typeface="Calibri" panose="020F0502020204030204" pitchFamily="34" charset="0"/>
                <a:cs typeface="Arial" panose="020B0604020202020204" pitchFamily="34" charset="0"/>
              </a:rPr>
              <a:t>Goalball</a:t>
            </a:r>
            <a:r>
              <a:rPr lang="es-CO" sz="900" kern="1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Escuela de deportes adaptados en San Fernando </a:t>
            </a:r>
          </a:p>
          <a:p>
            <a:pPr marL="342900" lvl="0"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Proceso de inclusión en escuelas de formación. </a:t>
            </a:r>
          </a:p>
          <a:p>
            <a:pPr marL="342900" lvl="0"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Programa recreo sin límites, desarrollado en barrios y verdeadas. </a:t>
            </a:r>
          </a:p>
          <a:p>
            <a:pPr marL="342900" lvl="0"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Aplicación de fichas de caracterización de la población. </a:t>
            </a:r>
          </a:p>
          <a:p>
            <a:pPr marL="342900" lvl="0" indent="-342900" algn="just">
              <a:buFont typeface="Wingdings" panose="05000000000000000000" pitchFamily="2" charset="2"/>
              <a:buChar char=""/>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Planeación de Festivales de deportes, actividad física y recreación </a:t>
            </a:r>
          </a:p>
        </p:txBody>
      </p:sp>
      <p:graphicFrame>
        <p:nvGraphicFramePr>
          <p:cNvPr id="12" name="Tabla 11">
            <a:extLst>
              <a:ext uri="{FF2B5EF4-FFF2-40B4-BE49-F238E27FC236}">
                <a16:creationId xmlns:a16="http://schemas.microsoft.com/office/drawing/2014/main" id="{04EDFA16-FF72-EE94-BD84-7A8B0703A63F}"/>
              </a:ext>
            </a:extLst>
          </p:cNvPr>
          <p:cNvGraphicFramePr>
            <a:graphicFrameLocks noGrp="1"/>
          </p:cNvGraphicFramePr>
          <p:nvPr>
            <p:extLst>
              <p:ext uri="{D42A27DB-BD31-4B8C-83A1-F6EECF244321}">
                <p14:modId xmlns:p14="http://schemas.microsoft.com/office/powerpoint/2010/main" val="530301058"/>
              </p:ext>
            </p:extLst>
          </p:nvPr>
        </p:nvGraphicFramePr>
        <p:xfrm>
          <a:off x="5398505" y="4311170"/>
          <a:ext cx="4607719" cy="1810449"/>
        </p:xfrm>
        <a:graphic>
          <a:graphicData uri="http://schemas.openxmlformats.org/drawingml/2006/table">
            <a:tbl>
              <a:tblPr firstRow="1" firstCol="1" bandRow="1">
                <a:tableStyleId>{5C22544A-7EE6-4342-B048-85BDC9FD1C3A}</a:tableStyleId>
              </a:tblPr>
              <a:tblGrid>
                <a:gridCol w="1029744">
                  <a:extLst>
                    <a:ext uri="{9D8B030D-6E8A-4147-A177-3AD203B41FA5}">
                      <a16:colId xmlns:a16="http://schemas.microsoft.com/office/drawing/2014/main" val="193359524"/>
                    </a:ext>
                  </a:extLst>
                </a:gridCol>
                <a:gridCol w="885825">
                  <a:extLst>
                    <a:ext uri="{9D8B030D-6E8A-4147-A177-3AD203B41FA5}">
                      <a16:colId xmlns:a16="http://schemas.microsoft.com/office/drawing/2014/main" val="2243054289"/>
                    </a:ext>
                  </a:extLst>
                </a:gridCol>
                <a:gridCol w="895350">
                  <a:extLst>
                    <a:ext uri="{9D8B030D-6E8A-4147-A177-3AD203B41FA5}">
                      <a16:colId xmlns:a16="http://schemas.microsoft.com/office/drawing/2014/main" val="3551017646"/>
                    </a:ext>
                  </a:extLst>
                </a:gridCol>
                <a:gridCol w="847725">
                  <a:extLst>
                    <a:ext uri="{9D8B030D-6E8A-4147-A177-3AD203B41FA5}">
                      <a16:colId xmlns:a16="http://schemas.microsoft.com/office/drawing/2014/main" val="3506609430"/>
                    </a:ext>
                  </a:extLst>
                </a:gridCol>
                <a:gridCol w="949075">
                  <a:extLst>
                    <a:ext uri="{9D8B030D-6E8A-4147-A177-3AD203B41FA5}">
                      <a16:colId xmlns:a16="http://schemas.microsoft.com/office/drawing/2014/main" val="627996953"/>
                    </a:ext>
                  </a:extLst>
                </a:gridCol>
              </a:tblGrid>
              <a:tr h="1200648">
                <a:tc>
                  <a:txBody>
                    <a:bodyPr/>
                    <a:lstStyle/>
                    <a:p>
                      <a:pPr marL="0" lvl="0" indent="0" algn="just">
                        <a:lnSpc>
                          <a:spcPct val="150000"/>
                        </a:lnSpc>
                        <a:spcAft>
                          <a:spcPts val="800"/>
                        </a:spcAft>
                        <a:buFont typeface="+mj-lt"/>
                        <a:buNone/>
                        <a:tabLst>
                          <a:tab pos="3228975" algn="l"/>
                        </a:tabLst>
                      </a:pPr>
                      <a:r>
                        <a:rPr lang="es-CO" sz="700" kern="100" dirty="0">
                          <a:effectLst/>
                          <a:latin typeface="Arial" panose="020B0604020202020204" pitchFamily="34" charset="0"/>
                          <a:cs typeface="Arial" panose="020B0604020202020204" pitchFamily="34" charset="0"/>
                        </a:rPr>
                        <a:t>ESCUELA DE FORMACIÓN DE DEPORTES, ACTIVIDAD FÍSICA Y RECREACIÓN ADAPTADA PARA PERSONAS CON DISCAPACIDAD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79066737"/>
                  </a:ext>
                </a:extLst>
              </a:tr>
              <a:tr h="523957">
                <a:tc>
                  <a:txBody>
                    <a:bodyPr/>
                    <a:lstStyle/>
                    <a:p>
                      <a:pPr algn="ctr">
                        <a:lnSpc>
                          <a:spcPct val="107000"/>
                        </a:lnSpc>
                        <a:spcAft>
                          <a:spcPts val="800"/>
                        </a:spcAft>
                        <a:tabLst>
                          <a:tab pos="3228975" algn="l"/>
                        </a:tabLst>
                      </a:pPr>
                      <a:endParaRPr lang="es-CO" sz="700" kern="100" dirty="0">
                        <a:effectLst/>
                        <a:latin typeface="Arial" panose="020B0604020202020204" pitchFamily="34" charset="0"/>
                        <a:cs typeface="Arial" panose="020B0604020202020204" pitchFamily="34" charset="0"/>
                      </a:endParaRP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PERSONAS INSCRITAS EN EL PROGRAMA</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157</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100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332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103</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12114925"/>
                  </a:ext>
                </a:extLst>
              </a:tr>
            </a:tbl>
          </a:graphicData>
        </a:graphic>
      </p:graphicFrame>
    </p:spTree>
    <p:extLst>
      <p:ext uri="{BB962C8B-B14F-4D97-AF65-F5344CB8AC3E}">
        <p14:creationId xmlns:p14="http://schemas.microsoft.com/office/powerpoint/2010/main" val="5180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7D59C897-1DCD-1905-547A-8865EAB8365E}"/>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912EBB94-2A87-36A6-A29B-3C967651805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4998" y="917287"/>
            <a:ext cx="4693028" cy="5560119"/>
          </a:xfrm>
          <a:prstGeom prst="rect">
            <a:avLst/>
          </a:prstGeom>
          <a:noFill/>
          <a:ln>
            <a:noFill/>
          </a:ln>
        </p:spPr>
      </p:pic>
      <p:pic>
        <p:nvPicPr>
          <p:cNvPr id="8" name="Imagen 7">
            <a:extLst>
              <a:ext uri="{FF2B5EF4-FFF2-40B4-BE49-F238E27FC236}">
                <a16:creationId xmlns:a16="http://schemas.microsoft.com/office/drawing/2014/main" id="{52CBEEB5-9EAB-5607-5612-B9EBE713B01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254" y="917288"/>
            <a:ext cx="2650030" cy="2978008"/>
          </a:xfrm>
          <a:prstGeom prst="rect">
            <a:avLst/>
          </a:prstGeom>
          <a:noFill/>
          <a:ln>
            <a:noFill/>
          </a:ln>
        </p:spPr>
      </p:pic>
      <p:pic>
        <p:nvPicPr>
          <p:cNvPr id="9" name="Imagen 8">
            <a:extLst>
              <a:ext uri="{FF2B5EF4-FFF2-40B4-BE49-F238E27FC236}">
                <a16:creationId xmlns:a16="http://schemas.microsoft.com/office/drawing/2014/main" id="{9EE2F882-8868-F154-BE2E-BB530802F06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4255" y="3923582"/>
            <a:ext cx="2580742" cy="2553823"/>
          </a:xfrm>
          <a:prstGeom prst="rect">
            <a:avLst/>
          </a:prstGeom>
          <a:noFill/>
          <a:ln>
            <a:noFill/>
          </a:ln>
        </p:spPr>
      </p:pic>
      <p:pic>
        <p:nvPicPr>
          <p:cNvPr id="10" name="Imagen 9">
            <a:extLst>
              <a:ext uri="{FF2B5EF4-FFF2-40B4-BE49-F238E27FC236}">
                <a16:creationId xmlns:a16="http://schemas.microsoft.com/office/drawing/2014/main" id="{F036A32F-0DE6-D65D-4EE7-3D1561C1E4BC}"/>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48026" y="917288"/>
            <a:ext cx="2264965" cy="2978008"/>
          </a:xfrm>
          <a:prstGeom prst="rect">
            <a:avLst/>
          </a:prstGeom>
          <a:noFill/>
        </p:spPr>
      </p:pic>
      <p:pic>
        <p:nvPicPr>
          <p:cNvPr id="11" name="Imagen 10">
            <a:extLst>
              <a:ext uri="{FF2B5EF4-FFF2-40B4-BE49-F238E27FC236}">
                <a16:creationId xmlns:a16="http://schemas.microsoft.com/office/drawing/2014/main" id="{11129164-2007-7F99-ED75-94C3CAB5E01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48025" y="3923583"/>
            <a:ext cx="2264965" cy="2582111"/>
          </a:xfrm>
          <a:prstGeom prst="rect">
            <a:avLst/>
          </a:prstGeom>
          <a:noFill/>
          <a:ln>
            <a:noFill/>
          </a:ln>
        </p:spPr>
      </p:pic>
    </p:spTree>
    <p:extLst>
      <p:ext uri="{BB962C8B-B14F-4D97-AF65-F5344CB8AC3E}">
        <p14:creationId xmlns:p14="http://schemas.microsoft.com/office/powerpoint/2010/main" val="83930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B6936B24-5B10-0460-5670-8182964665C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03B371E-E5A3-D1E0-492B-0CB3160BC6EC}"/>
              </a:ext>
            </a:extLst>
          </p:cNvPr>
          <p:cNvSpPr txBox="1"/>
          <p:nvPr/>
        </p:nvSpPr>
        <p:spPr>
          <a:xfrm>
            <a:off x="669130" y="894002"/>
            <a:ext cx="4674395" cy="1123384"/>
          </a:xfrm>
          <a:prstGeom prst="rect">
            <a:avLst/>
          </a:prstGeom>
          <a:noFill/>
        </p:spPr>
        <p:txBody>
          <a:bodyPr wrap="square">
            <a:spAutoFit/>
          </a:bodyPr>
          <a:lstStyle/>
          <a:p>
            <a:r>
              <a:rPr lang="es-CO" sz="1100" b="1" dirty="0">
                <a:effectLst/>
                <a:latin typeface="Arial" panose="020B0604020202020204" pitchFamily="34" charset="0"/>
                <a:ea typeface="Calibri" panose="020F0502020204030204" pitchFamily="34" charset="0"/>
                <a:cs typeface="Arial" panose="020B0604020202020204" pitchFamily="34" charset="0"/>
              </a:rPr>
              <a:t>Programa de Recreación</a:t>
            </a:r>
            <a:r>
              <a:rPr lang="es-CO" sz="1100" kern="100" dirty="0">
                <a:effectLst/>
                <a:latin typeface="Arial" panose="020B0604020202020204" pitchFamily="34" charset="0"/>
                <a:ea typeface="Calibri" panose="020F0502020204030204" pitchFamily="34" charset="0"/>
                <a:cs typeface="Arial" panose="020B0604020202020204" pitchFamily="34" charset="0"/>
              </a:rPr>
              <a:t> </a:t>
            </a:r>
          </a:p>
          <a:p>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900" kern="100" dirty="0">
                <a:effectLst/>
                <a:latin typeface="Arial" panose="020B0604020202020204" pitchFamily="34" charset="0"/>
                <a:ea typeface="Calibri" panose="020F0502020204030204" pitchFamily="34" charset="0"/>
                <a:cs typeface="Arial" panose="020B0604020202020204" pitchFamily="34" charset="0"/>
              </a:rPr>
              <a:t>El equipo de recreación, ha liderado proyectos sociales utilizando el juego, baile y el movimiento como herramienta, impactando significativamente en diversos tipos de población del municipio, abarcando ampliamente las comunas y corregimientos de Fusagasugá, con balance positivo al lograr la ejecución en la comunidad.</a:t>
            </a:r>
          </a:p>
          <a:p>
            <a:r>
              <a:rPr lang="es-CO" sz="900" dirty="0">
                <a:effectLst/>
                <a:latin typeface="Arial" panose="020B0604020202020204" pitchFamily="34" charset="0"/>
                <a:ea typeface="Calibri" panose="020F050202020403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61866816-D55F-2683-DFF2-6ABBC490607C}"/>
              </a:ext>
            </a:extLst>
          </p:cNvPr>
          <p:cNvGraphicFramePr>
            <a:graphicFrameLocks noGrp="1"/>
          </p:cNvGraphicFramePr>
          <p:nvPr>
            <p:extLst>
              <p:ext uri="{D42A27DB-BD31-4B8C-83A1-F6EECF244321}">
                <p14:modId xmlns:p14="http://schemas.microsoft.com/office/powerpoint/2010/main" val="1326632482"/>
              </p:ext>
            </p:extLst>
          </p:nvPr>
        </p:nvGraphicFramePr>
        <p:xfrm>
          <a:off x="669131" y="1831340"/>
          <a:ext cx="4674395" cy="1513205"/>
        </p:xfrm>
        <a:graphic>
          <a:graphicData uri="http://schemas.openxmlformats.org/drawingml/2006/table">
            <a:tbl>
              <a:tblPr firstRow="1" firstCol="1" bandRow="1">
                <a:tableStyleId>{5C22544A-7EE6-4342-B048-85BDC9FD1C3A}</a:tableStyleId>
              </a:tblPr>
              <a:tblGrid>
                <a:gridCol w="978694">
                  <a:extLst>
                    <a:ext uri="{9D8B030D-6E8A-4147-A177-3AD203B41FA5}">
                      <a16:colId xmlns:a16="http://schemas.microsoft.com/office/drawing/2014/main" val="797644433"/>
                    </a:ext>
                  </a:extLst>
                </a:gridCol>
                <a:gridCol w="1009734">
                  <a:extLst>
                    <a:ext uri="{9D8B030D-6E8A-4147-A177-3AD203B41FA5}">
                      <a16:colId xmlns:a16="http://schemas.microsoft.com/office/drawing/2014/main" val="3434014524"/>
                    </a:ext>
                  </a:extLst>
                </a:gridCol>
                <a:gridCol w="920182">
                  <a:extLst>
                    <a:ext uri="{9D8B030D-6E8A-4147-A177-3AD203B41FA5}">
                      <a16:colId xmlns:a16="http://schemas.microsoft.com/office/drawing/2014/main" val="2646732392"/>
                    </a:ext>
                  </a:extLst>
                </a:gridCol>
                <a:gridCol w="842861">
                  <a:extLst>
                    <a:ext uri="{9D8B030D-6E8A-4147-A177-3AD203B41FA5}">
                      <a16:colId xmlns:a16="http://schemas.microsoft.com/office/drawing/2014/main" val="1508221747"/>
                    </a:ext>
                  </a:extLst>
                </a:gridCol>
                <a:gridCol w="922924">
                  <a:extLst>
                    <a:ext uri="{9D8B030D-6E8A-4147-A177-3AD203B41FA5}">
                      <a16:colId xmlns:a16="http://schemas.microsoft.com/office/drawing/2014/main" val="1126299399"/>
                    </a:ext>
                  </a:extLst>
                </a:gridCol>
              </a:tblGrid>
              <a:tr h="523875">
                <a:tc>
                  <a:txBody>
                    <a:bodyPr/>
                    <a:lstStyle/>
                    <a:p>
                      <a:pPr marL="0"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PROGRAMA DE RECREACION</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1721141"/>
                  </a:ext>
                </a:extLst>
              </a:tr>
              <a:tr h="346075">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EVENTOS DESARROLLADOS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308</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310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267</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111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81637588"/>
                  </a:ext>
                </a:extLst>
              </a:tr>
              <a:tr h="430530">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PÓBLACION PARTICIPANTE POR AÑO</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40.335</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24.488</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29.214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13.194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39979526"/>
                  </a:ext>
                </a:extLst>
              </a:tr>
            </a:tbl>
          </a:graphicData>
        </a:graphic>
      </p:graphicFrame>
      <p:sp>
        <p:nvSpPr>
          <p:cNvPr id="11" name="CuadroTexto 10">
            <a:extLst>
              <a:ext uri="{FF2B5EF4-FFF2-40B4-BE49-F238E27FC236}">
                <a16:creationId xmlns:a16="http://schemas.microsoft.com/office/drawing/2014/main" id="{ABCA94A0-7F4A-17C2-E2B4-B7EA1D9AED17}"/>
              </a:ext>
            </a:extLst>
          </p:cNvPr>
          <p:cNvSpPr txBox="1"/>
          <p:nvPr/>
        </p:nvSpPr>
        <p:spPr>
          <a:xfrm>
            <a:off x="349063" y="3429000"/>
            <a:ext cx="5056842" cy="2435988"/>
          </a:xfrm>
          <a:prstGeom prst="rect">
            <a:avLst/>
          </a:prstGeom>
          <a:noFill/>
        </p:spPr>
        <p:txBody>
          <a:bodyPr wrap="square">
            <a:spAutoFit/>
          </a:bodyPr>
          <a:lstStyle/>
          <a:p>
            <a:pPr lvl="0" algn="just">
              <a:lnSpc>
                <a:spcPct val="150000"/>
              </a:lnSpc>
              <a:spcAft>
                <a:spcPts val="800"/>
              </a:spcAft>
              <a:tabLst>
                <a:tab pos="3228975" algn="l"/>
              </a:tabLst>
            </a:pPr>
            <a:r>
              <a:rPr lang="es-CO" sz="1100" b="1" kern="100" dirty="0">
                <a:effectLst/>
                <a:latin typeface="Arial" panose="020B0604020202020204" pitchFamily="34" charset="0"/>
                <a:ea typeface="Calibri" panose="020F0502020204030204" pitchFamily="34" charset="0"/>
                <a:cs typeface="Arial" panose="020B0604020202020204" pitchFamily="34" charset="0"/>
              </a:rPr>
              <a:t>      Primera Infancia Pasitos con fuerza</a:t>
            </a:r>
          </a:p>
          <a:p>
            <a:pPr marL="186690" algn="jus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El IDERF, se hizo presente en las comunas norte y sur oriente del municipio de Fusagasugá, dando cobertura a hogares del ICBF, como también a centros de atención a la primera infancia de índole privado.</a:t>
            </a:r>
          </a:p>
          <a:p>
            <a:pPr marL="186690" algn="just">
              <a:lnSpc>
                <a:spcPct val="150000"/>
              </a:lnSpc>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 </a:t>
            </a:r>
          </a:p>
          <a:p>
            <a:pPr marL="186690" algn="just">
              <a:lnSpc>
                <a:spcPct val="150000"/>
              </a:lnSpc>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 </a:t>
            </a:r>
          </a:p>
          <a:p>
            <a:pPr marL="186690" algn="just">
              <a:lnSpc>
                <a:spcPct val="150000"/>
              </a:lnSpc>
              <a:tabLst>
                <a:tab pos="3228975" algn="l"/>
              </a:tabLst>
            </a:pPr>
            <a:r>
              <a:rPr lang="es-CO" sz="18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6690" algn="just">
              <a:lnSpc>
                <a:spcPct val="150000"/>
              </a:lnSpc>
              <a:spcAft>
                <a:spcPts val="800"/>
              </a:spcAft>
              <a:tabLst>
                <a:tab pos="3228975" algn="l"/>
              </a:tabLst>
            </a:pPr>
            <a:r>
              <a:rPr lang="es-CO" sz="18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tabLst>
                <a:tab pos="3228975" algn="l"/>
              </a:tabLst>
            </a:pP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2" name="Tabla 11">
            <a:extLst>
              <a:ext uri="{FF2B5EF4-FFF2-40B4-BE49-F238E27FC236}">
                <a16:creationId xmlns:a16="http://schemas.microsoft.com/office/drawing/2014/main" id="{DBCB26CF-9C02-95A5-4CF2-D831CA5890C1}"/>
              </a:ext>
            </a:extLst>
          </p:cNvPr>
          <p:cNvGraphicFramePr>
            <a:graphicFrameLocks noGrp="1"/>
          </p:cNvGraphicFramePr>
          <p:nvPr>
            <p:extLst>
              <p:ext uri="{D42A27DB-BD31-4B8C-83A1-F6EECF244321}">
                <p14:modId xmlns:p14="http://schemas.microsoft.com/office/powerpoint/2010/main" val="3889715148"/>
              </p:ext>
            </p:extLst>
          </p:nvPr>
        </p:nvGraphicFramePr>
        <p:xfrm>
          <a:off x="669130" y="4363816"/>
          <a:ext cx="4674395" cy="1518920"/>
        </p:xfrm>
        <a:graphic>
          <a:graphicData uri="http://schemas.openxmlformats.org/drawingml/2006/table">
            <a:tbl>
              <a:tblPr firstRow="1" firstCol="1" bandRow="1">
                <a:tableStyleId>{5C22544A-7EE6-4342-B048-85BDC9FD1C3A}</a:tableStyleId>
              </a:tblPr>
              <a:tblGrid>
                <a:gridCol w="1093475">
                  <a:extLst>
                    <a:ext uri="{9D8B030D-6E8A-4147-A177-3AD203B41FA5}">
                      <a16:colId xmlns:a16="http://schemas.microsoft.com/office/drawing/2014/main" val="3831827403"/>
                    </a:ext>
                  </a:extLst>
                </a:gridCol>
                <a:gridCol w="855303">
                  <a:extLst>
                    <a:ext uri="{9D8B030D-6E8A-4147-A177-3AD203B41FA5}">
                      <a16:colId xmlns:a16="http://schemas.microsoft.com/office/drawing/2014/main" val="1024525495"/>
                    </a:ext>
                  </a:extLst>
                </a:gridCol>
                <a:gridCol w="933766">
                  <a:extLst>
                    <a:ext uri="{9D8B030D-6E8A-4147-A177-3AD203B41FA5}">
                      <a16:colId xmlns:a16="http://schemas.microsoft.com/office/drawing/2014/main" val="2153123979"/>
                    </a:ext>
                  </a:extLst>
                </a:gridCol>
                <a:gridCol w="855303">
                  <a:extLst>
                    <a:ext uri="{9D8B030D-6E8A-4147-A177-3AD203B41FA5}">
                      <a16:colId xmlns:a16="http://schemas.microsoft.com/office/drawing/2014/main" val="1418384293"/>
                    </a:ext>
                  </a:extLst>
                </a:gridCol>
                <a:gridCol w="936548">
                  <a:extLst>
                    <a:ext uri="{9D8B030D-6E8A-4147-A177-3AD203B41FA5}">
                      <a16:colId xmlns:a16="http://schemas.microsoft.com/office/drawing/2014/main" val="766110209"/>
                    </a:ext>
                  </a:extLst>
                </a:gridCol>
              </a:tblGrid>
              <a:tr h="727075">
                <a:tc>
                  <a:txBody>
                    <a:bodyPr/>
                    <a:lstStyle/>
                    <a:p>
                      <a:pPr marL="85725"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PROGRAMA DE RECREACION PRIMERA INFANCIA</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14338590"/>
                  </a:ext>
                </a:extLst>
              </a:tr>
              <a:tr h="351790">
                <a:tc>
                  <a:txBody>
                    <a:bodyPr/>
                    <a:lstStyle/>
                    <a:p>
                      <a:pPr marL="0"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EVENTOS DESARROLLADOS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72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29</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17</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87045110"/>
                  </a:ext>
                </a:extLst>
              </a:tr>
              <a:tr h="430530">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PÓBLACION PARTICIPANTE POR AÑO</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5.385</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1.365</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2506</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1921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0172023"/>
                  </a:ext>
                </a:extLst>
              </a:tr>
            </a:tbl>
          </a:graphicData>
        </a:graphic>
      </p:graphicFrame>
      <p:sp>
        <p:nvSpPr>
          <p:cNvPr id="14" name="CuadroTexto 13">
            <a:extLst>
              <a:ext uri="{FF2B5EF4-FFF2-40B4-BE49-F238E27FC236}">
                <a16:creationId xmlns:a16="http://schemas.microsoft.com/office/drawing/2014/main" id="{338A8642-85AB-74F8-A4EE-73879B56C764}"/>
              </a:ext>
            </a:extLst>
          </p:cNvPr>
          <p:cNvSpPr txBox="1"/>
          <p:nvPr/>
        </p:nvSpPr>
        <p:spPr>
          <a:xfrm>
            <a:off x="5405905" y="854169"/>
            <a:ext cx="4547720" cy="1243354"/>
          </a:xfrm>
          <a:prstGeom prst="rect">
            <a:avLst/>
          </a:prstGeom>
          <a:noFill/>
        </p:spPr>
        <p:txBody>
          <a:bodyPr wrap="square">
            <a:spAutoFit/>
          </a:bodyPr>
          <a:lstStyle/>
          <a:p>
            <a:pPr algn="just">
              <a:spcAft>
                <a:spcPts val="800"/>
              </a:spcAft>
              <a:tabLst>
                <a:tab pos="3228975" algn="l"/>
              </a:tabLst>
            </a:pPr>
            <a:r>
              <a:rPr lang="es-CO" sz="1100" b="1" kern="100" dirty="0">
                <a:effectLst/>
                <a:latin typeface="Arial" panose="020B0604020202020204" pitchFamily="34" charset="0"/>
                <a:ea typeface="Calibri" panose="020F0502020204030204" pitchFamily="34" charset="0"/>
                <a:cs typeface="Arial" panose="020B0604020202020204" pitchFamily="34" charset="0"/>
              </a:rPr>
              <a:t>Niños, Niñas y Jóvenes recrea mas colegios</a:t>
            </a: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 </a:t>
            </a:r>
          </a:p>
          <a:p>
            <a:pPr algn="just">
              <a:spcAft>
                <a:spcPts val="800"/>
              </a:spcAf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Programa de recreación que busca promover actividades recreativas en los colegios y escuelas de Fusagasugá fortaleciendo las visiones institucionales por medio de actividades especiales de actividad física y juego, fomentando el aprovechamiento del tiempo libre, </a:t>
            </a:r>
          </a:p>
          <a:p>
            <a:pPr lvl="0" algn="just">
              <a:lnSpc>
                <a:spcPct val="150000"/>
              </a:lnSpc>
              <a:spcAft>
                <a:spcPts val="800"/>
              </a:spcAft>
              <a:tabLst>
                <a:tab pos="3228975" algn="l"/>
              </a:tabLst>
            </a:pP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5" name="Tabla 14">
            <a:extLst>
              <a:ext uri="{FF2B5EF4-FFF2-40B4-BE49-F238E27FC236}">
                <a16:creationId xmlns:a16="http://schemas.microsoft.com/office/drawing/2014/main" id="{94E5AD0F-AA85-E220-AEE5-29290FB54D2F}"/>
              </a:ext>
            </a:extLst>
          </p:cNvPr>
          <p:cNvGraphicFramePr>
            <a:graphicFrameLocks noGrp="1"/>
          </p:cNvGraphicFramePr>
          <p:nvPr>
            <p:extLst>
              <p:ext uri="{D42A27DB-BD31-4B8C-83A1-F6EECF244321}">
                <p14:modId xmlns:p14="http://schemas.microsoft.com/office/powerpoint/2010/main" val="434935695"/>
              </p:ext>
            </p:extLst>
          </p:nvPr>
        </p:nvGraphicFramePr>
        <p:xfrm>
          <a:off x="5453530" y="1823720"/>
          <a:ext cx="4423895" cy="1487170"/>
        </p:xfrm>
        <a:graphic>
          <a:graphicData uri="http://schemas.openxmlformats.org/drawingml/2006/table">
            <a:tbl>
              <a:tblPr firstRow="1" firstCol="1" bandRow="1">
                <a:tableStyleId>{5C22544A-7EE6-4342-B048-85BDC9FD1C3A}</a:tableStyleId>
              </a:tblPr>
              <a:tblGrid>
                <a:gridCol w="909170">
                  <a:extLst>
                    <a:ext uri="{9D8B030D-6E8A-4147-A177-3AD203B41FA5}">
                      <a16:colId xmlns:a16="http://schemas.microsoft.com/office/drawing/2014/main" val="745315108"/>
                    </a:ext>
                  </a:extLst>
                </a:gridCol>
                <a:gridCol w="876300">
                  <a:extLst>
                    <a:ext uri="{9D8B030D-6E8A-4147-A177-3AD203B41FA5}">
                      <a16:colId xmlns:a16="http://schemas.microsoft.com/office/drawing/2014/main" val="381887408"/>
                    </a:ext>
                  </a:extLst>
                </a:gridCol>
                <a:gridCol w="876300">
                  <a:extLst>
                    <a:ext uri="{9D8B030D-6E8A-4147-A177-3AD203B41FA5}">
                      <a16:colId xmlns:a16="http://schemas.microsoft.com/office/drawing/2014/main" val="4198064549"/>
                    </a:ext>
                  </a:extLst>
                </a:gridCol>
                <a:gridCol w="847725">
                  <a:extLst>
                    <a:ext uri="{9D8B030D-6E8A-4147-A177-3AD203B41FA5}">
                      <a16:colId xmlns:a16="http://schemas.microsoft.com/office/drawing/2014/main" val="2710395422"/>
                    </a:ext>
                  </a:extLst>
                </a:gridCol>
                <a:gridCol w="914400">
                  <a:extLst>
                    <a:ext uri="{9D8B030D-6E8A-4147-A177-3AD203B41FA5}">
                      <a16:colId xmlns:a16="http://schemas.microsoft.com/office/drawing/2014/main" val="1411611205"/>
                    </a:ext>
                  </a:extLst>
                </a:gridCol>
              </a:tblGrid>
              <a:tr h="727075">
                <a:tc>
                  <a:txBody>
                    <a:bodyPr/>
                    <a:lstStyle/>
                    <a:p>
                      <a:pPr marL="0"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NIÑOS, NIÑAS Y JÓVENES RECREA MAS COLEGIOS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2022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32741928"/>
                  </a:ext>
                </a:extLst>
              </a:tr>
              <a:tr h="278765">
                <a:tc>
                  <a:txBody>
                    <a:bodyPr/>
                    <a:lstStyle/>
                    <a:p>
                      <a:pPr marL="0"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ACTIVIDADES DESARROLLADAS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55</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37</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43</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27</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6702794"/>
                  </a:ext>
                </a:extLst>
              </a:tr>
              <a:tr h="430530">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PÓBLACION PARTICIPANTE POR AÑO</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6.385</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3.406</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11.520</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7.347</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5043383"/>
                  </a:ext>
                </a:extLst>
              </a:tr>
            </a:tbl>
          </a:graphicData>
        </a:graphic>
      </p:graphicFrame>
      <p:sp>
        <p:nvSpPr>
          <p:cNvPr id="17" name="CuadroTexto 16">
            <a:extLst>
              <a:ext uri="{FF2B5EF4-FFF2-40B4-BE49-F238E27FC236}">
                <a16:creationId xmlns:a16="http://schemas.microsoft.com/office/drawing/2014/main" id="{C44E6540-7FDE-9978-395C-BC7D204BF063}"/>
              </a:ext>
            </a:extLst>
          </p:cNvPr>
          <p:cNvSpPr txBox="1"/>
          <p:nvPr/>
        </p:nvSpPr>
        <p:spPr>
          <a:xfrm>
            <a:off x="5343525" y="3423920"/>
            <a:ext cx="4674395" cy="864339"/>
          </a:xfrm>
          <a:prstGeom prst="rect">
            <a:avLst/>
          </a:prstGeom>
          <a:noFill/>
        </p:spPr>
        <p:txBody>
          <a:bodyPr wrap="square">
            <a:spAutoFit/>
          </a:bodyPr>
          <a:lstStyle/>
          <a:p>
            <a:pPr lvl="0" algn="just">
              <a:lnSpc>
                <a:spcPct val="150000"/>
              </a:lnSpc>
              <a:spcAft>
                <a:spcPts val="800"/>
              </a:spcAft>
              <a:tabLst>
                <a:tab pos="3228975" algn="l"/>
              </a:tabLst>
            </a:pPr>
            <a:r>
              <a:rPr lang="es-CO" sz="1100" b="1" kern="100" dirty="0">
                <a:effectLst/>
                <a:latin typeface="Arial" panose="020B0604020202020204" pitchFamily="34" charset="0"/>
                <a:ea typeface="Calibri" panose="020F0502020204030204" pitchFamily="34" charset="0"/>
                <a:cs typeface="Arial" panose="020B0604020202020204" pitchFamily="34" charset="0"/>
              </a:rPr>
              <a:t>Recreo al campo</a:t>
            </a:r>
          </a:p>
          <a:p>
            <a:pPr lvl="0" algn="just">
              <a:spcAft>
                <a:spcPts val="800"/>
              </a:spcAft>
              <a:tabLst>
                <a:tab pos="3228975" algn="l"/>
              </a:tabLst>
            </a:pPr>
            <a:r>
              <a:rPr lang="es-ES" sz="900" kern="100" dirty="0">
                <a:effectLst/>
                <a:latin typeface="Arial" panose="020B0604020202020204" pitchFamily="34" charset="0"/>
                <a:ea typeface="Calibri" panose="020F0502020204030204" pitchFamily="34" charset="0"/>
                <a:cs typeface="Arial" panose="020B0604020202020204" pitchFamily="34" charset="0"/>
              </a:rPr>
              <a:t>Este programa esta direccionado a brindan momentos significativos de recreación y enseñanza a cada uno de los participantes en las veredas y corregimientos de Fusagasugá, se desarrolló una vez a la semana.</a:t>
            </a:r>
            <a:endParaRPr lang="es-CO" sz="9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Tabla 17">
            <a:extLst>
              <a:ext uri="{FF2B5EF4-FFF2-40B4-BE49-F238E27FC236}">
                <a16:creationId xmlns:a16="http://schemas.microsoft.com/office/drawing/2014/main" id="{2F155C3F-BC4A-3836-5355-09CEE85D4596}"/>
              </a:ext>
            </a:extLst>
          </p:cNvPr>
          <p:cNvGraphicFramePr>
            <a:graphicFrameLocks noGrp="1"/>
          </p:cNvGraphicFramePr>
          <p:nvPr>
            <p:extLst>
              <p:ext uri="{D42A27DB-BD31-4B8C-83A1-F6EECF244321}">
                <p14:modId xmlns:p14="http://schemas.microsoft.com/office/powerpoint/2010/main" val="1472059622"/>
              </p:ext>
            </p:extLst>
          </p:nvPr>
        </p:nvGraphicFramePr>
        <p:xfrm>
          <a:off x="5453530" y="4358438"/>
          <a:ext cx="4423893" cy="1487170"/>
        </p:xfrm>
        <a:graphic>
          <a:graphicData uri="http://schemas.openxmlformats.org/drawingml/2006/table">
            <a:tbl>
              <a:tblPr firstRow="1" firstCol="1" bandRow="1">
                <a:tableStyleId>{5C22544A-7EE6-4342-B048-85BDC9FD1C3A}</a:tableStyleId>
              </a:tblPr>
              <a:tblGrid>
                <a:gridCol w="880595">
                  <a:extLst>
                    <a:ext uri="{9D8B030D-6E8A-4147-A177-3AD203B41FA5}">
                      <a16:colId xmlns:a16="http://schemas.microsoft.com/office/drawing/2014/main" val="865890820"/>
                    </a:ext>
                  </a:extLst>
                </a:gridCol>
                <a:gridCol w="866775">
                  <a:extLst>
                    <a:ext uri="{9D8B030D-6E8A-4147-A177-3AD203B41FA5}">
                      <a16:colId xmlns:a16="http://schemas.microsoft.com/office/drawing/2014/main" val="1877700853"/>
                    </a:ext>
                  </a:extLst>
                </a:gridCol>
                <a:gridCol w="895350">
                  <a:extLst>
                    <a:ext uri="{9D8B030D-6E8A-4147-A177-3AD203B41FA5}">
                      <a16:colId xmlns:a16="http://schemas.microsoft.com/office/drawing/2014/main" val="940001857"/>
                    </a:ext>
                  </a:extLst>
                </a:gridCol>
                <a:gridCol w="857250">
                  <a:extLst>
                    <a:ext uri="{9D8B030D-6E8A-4147-A177-3AD203B41FA5}">
                      <a16:colId xmlns:a16="http://schemas.microsoft.com/office/drawing/2014/main" val="2202759151"/>
                    </a:ext>
                  </a:extLst>
                </a:gridCol>
                <a:gridCol w="923923">
                  <a:extLst>
                    <a:ext uri="{9D8B030D-6E8A-4147-A177-3AD203B41FA5}">
                      <a16:colId xmlns:a16="http://schemas.microsoft.com/office/drawing/2014/main" val="2997635663"/>
                    </a:ext>
                  </a:extLst>
                </a:gridCol>
              </a:tblGrid>
              <a:tr h="727075">
                <a:tc>
                  <a:txBody>
                    <a:bodyPr/>
                    <a:lstStyle/>
                    <a:p>
                      <a:pPr marL="0"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PROYECTO RECREO AL CAMPO</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PRIMER SEMESTRE</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5685484"/>
                  </a:ext>
                </a:extLst>
              </a:tr>
              <a:tr h="278765">
                <a:tc>
                  <a:txBody>
                    <a:bodyPr/>
                    <a:lstStyle/>
                    <a:p>
                      <a:pPr marL="0"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EVENTOS DESARROLLADOS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22 VEREDAS</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47 VEREDAS</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62 VEREDAS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21 VEREDAS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65202993"/>
                  </a:ext>
                </a:extLst>
              </a:tr>
              <a:tr h="430530">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PÓBLACION PARTICIPANTE POR AÑO</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1.380</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2.098</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5.495</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47086111"/>
                  </a:ext>
                </a:extLst>
              </a:tr>
            </a:tbl>
          </a:graphicData>
        </a:graphic>
      </p:graphicFrame>
    </p:spTree>
    <p:extLst>
      <p:ext uri="{BB962C8B-B14F-4D97-AF65-F5344CB8AC3E}">
        <p14:creationId xmlns:p14="http://schemas.microsoft.com/office/powerpoint/2010/main" val="334572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1B4857C8-8545-F262-DEB2-6FBCE10FCD0D}"/>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D4D9E1C-37D4-4986-F46A-A8ED119B6574}"/>
              </a:ext>
            </a:extLst>
          </p:cNvPr>
          <p:cNvPicPr>
            <a:picLocks noChangeAspect="1"/>
          </p:cNvPicPr>
          <p:nvPr/>
        </p:nvPicPr>
        <p:blipFill>
          <a:blip r:embed="rId4"/>
          <a:stretch>
            <a:fillRect/>
          </a:stretch>
        </p:blipFill>
        <p:spPr>
          <a:xfrm>
            <a:off x="714659" y="4691988"/>
            <a:ext cx="5745075" cy="1790950"/>
          </a:xfrm>
          <a:prstGeom prst="rect">
            <a:avLst/>
          </a:prstGeom>
        </p:spPr>
      </p:pic>
      <p:pic>
        <p:nvPicPr>
          <p:cNvPr id="16" name="Imagen 15">
            <a:extLst>
              <a:ext uri="{FF2B5EF4-FFF2-40B4-BE49-F238E27FC236}">
                <a16:creationId xmlns:a16="http://schemas.microsoft.com/office/drawing/2014/main" id="{37EE14F0-68BD-2188-7042-595A4D9A1A56}"/>
              </a:ext>
            </a:extLst>
          </p:cNvPr>
          <p:cNvPicPr>
            <a:picLocks noChangeAspect="1"/>
          </p:cNvPicPr>
          <p:nvPr/>
        </p:nvPicPr>
        <p:blipFill>
          <a:blip r:embed="rId5"/>
          <a:stretch>
            <a:fillRect/>
          </a:stretch>
        </p:blipFill>
        <p:spPr>
          <a:xfrm>
            <a:off x="6459734" y="880507"/>
            <a:ext cx="3216529" cy="2700893"/>
          </a:xfrm>
          <a:prstGeom prst="rect">
            <a:avLst/>
          </a:prstGeom>
        </p:spPr>
      </p:pic>
      <p:pic>
        <p:nvPicPr>
          <p:cNvPr id="17" name="Imagen 16">
            <a:extLst>
              <a:ext uri="{FF2B5EF4-FFF2-40B4-BE49-F238E27FC236}">
                <a16:creationId xmlns:a16="http://schemas.microsoft.com/office/drawing/2014/main" id="{27FCE6F6-5ED5-822D-70B8-CA5403E7B07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266" y="973272"/>
            <a:ext cx="2888350" cy="2028825"/>
          </a:xfrm>
          <a:prstGeom prst="rect">
            <a:avLst/>
          </a:prstGeom>
          <a:noFill/>
          <a:ln>
            <a:noFill/>
          </a:ln>
        </p:spPr>
      </p:pic>
      <p:pic>
        <p:nvPicPr>
          <p:cNvPr id="18" name="Imagen 17">
            <a:extLst>
              <a:ext uri="{FF2B5EF4-FFF2-40B4-BE49-F238E27FC236}">
                <a16:creationId xmlns:a16="http://schemas.microsoft.com/office/drawing/2014/main" id="{CDF40101-9F82-D32A-B6A7-544AABA00A09}"/>
              </a:ext>
            </a:extLst>
          </p:cNvPr>
          <p:cNvPicPr>
            <a:picLocks noChangeAspect="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6459734" y="3606448"/>
            <a:ext cx="3216529" cy="2882674"/>
          </a:xfrm>
          <a:prstGeom prst="rect">
            <a:avLst/>
          </a:prstGeom>
          <a:noFill/>
          <a:ln>
            <a:noFill/>
          </a:ln>
        </p:spPr>
      </p:pic>
      <p:pic>
        <p:nvPicPr>
          <p:cNvPr id="19" name="Imagen 18">
            <a:extLst>
              <a:ext uri="{FF2B5EF4-FFF2-40B4-BE49-F238E27FC236}">
                <a16:creationId xmlns:a16="http://schemas.microsoft.com/office/drawing/2014/main" id="{88C35160-ED49-8C3C-883C-7B7331ADCED5}"/>
              </a:ext>
            </a:extLst>
          </p:cNvPr>
          <p:cNvPicPr>
            <a:picLocks noChangeAspect="1"/>
          </p:cNvPicPr>
          <p:nvPr/>
        </p:nvPicPr>
        <p:blipFill>
          <a:blip r:embed="rId9" r:link="rId10" cstate="email">
            <a:extLst>
              <a:ext uri="{28A0092B-C50C-407E-A947-70E740481C1C}">
                <a14:useLocalDpi xmlns:a14="http://schemas.microsoft.com/office/drawing/2010/main"/>
              </a:ext>
            </a:extLst>
          </a:blip>
          <a:srcRect/>
          <a:stretch>
            <a:fillRect/>
          </a:stretch>
        </p:blipFill>
        <p:spPr bwMode="auto">
          <a:xfrm>
            <a:off x="3618616" y="2999351"/>
            <a:ext cx="2841118" cy="1686454"/>
          </a:xfrm>
          <a:prstGeom prst="rect">
            <a:avLst/>
          </a:prstGeom>
          <a:noFill/>
          <a:ln>
            <a:noFill/>
          </a:ln>
        </p:spPr>
      </p:pic>
      <p:pic>
        <p:nvPicPr>
          <p:cNvPr id="20" name="Imagen 19">
            <a:extLst>
              <a:ext uri="{FF2B5EF4-FFF2-40B4-BE49-F238E27FC236}">
                <a16:creationId xmlns:a16="http://schemas.microsoft.com/office/drawing/2014/main" id="{98C9BC8B-1549-BA5C-C663-C4BE3A4101C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71384" y="914048"/>
            <a:ext cx="2888350" cy="2076671"/>
          </a:xfrm>
          <a:prstGeom prst="rect">
            <a:avLst/>
          </a:prstGeom>
          <a:noFill/>
          <a:ln>
            <a:noFill/>
          </a:ln>
        </p:spPr>
      </p:pic>
      <p:pic>
        <p:nvPicPr>
          <p:cNvPr id="21" name="Imagen 20">
            <a:extLst>
              <a:ext uri="{FF2B5EF4-FFF2-40B4-BE49-F238E27FC236}">
                <a16:creationId xmlns:a16="http://schemas.microsoft.com/office/drawing/2014/main" id="{4AC14E66-8C69-C074-B469-28CF0A7EACE2}"/>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30266" y="2990719"/>
            <a:ext cx="2841118" cy="1724025"/>
          </a:xfrm>
          <a:prstGeom prst="rect">
            <a:avLst/>
          </a:prstGeom>
          <a:noFill/>
          <a:ln>
            <a:noFill/>
          </a:ln>
        </p:spPr>
      </p:pic>
    </p:spTree>
    <p:extLst>
      <p:ext uri="{BB962C8B-B14F-4D97-AF65-F5344CB8AC3E}">
        <p14:creationId xmlns:p14="http://schemas.microsoft.com/office/powerpoint/2010/main" val="83016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77DE7F53-FD52-61B2-A0A2-C14B7985835F}"/>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1D65CE7-F0A5-7249-2ADE-8F5D2E00CD4D}"/>
              </a:ext>
            </a:extLst>
          </p:cNvPr>
          <p:cNvSpPr txBox="1"/>
          <p:nvPr/>
        </p:nvSpPr>
        <p:spPr>
          <a:xfrm>
            <a:off x="748147" y="1041673"/>
            <a:ext cx="4388644" cy="2743764"/>
          </a:xfrm>
          <a:prstGeom prst="rect">
            <a:avLst/>
          </a:prstGeom>
          <a:noFill/>
        </p:spPr>
        <p:txBody>
          <a:bodyPr wrap="square">
            <a:spAutoFit/>
          </a:bodyPr>
          <a:lstStyle/>
          <a:p>
            <a:pPr lvl="0" algn="just">
              <a:lnSpc>
                <a:spcPct val="150000"/>
              </a:lnSpc>
              <a:spcAft>
                <a:spcPts val="800"/>
              </a:spcAft>
              <a:tabLst>
                <a:tab pos="3228975" algn="l"/>
              </a:tabLst>
            </a:pPr>
            <a:r>
              <a:rPr lang="es-CO" sz="1000" b="1" kern="100" dirty="0">
                <a:effectLst/>
                <a:latin typeface="Arial" panose="020B0604020202020204" pitchFamily="34" charset="0"/>
                <a:ea typeface="Calibri" panose="020F0502020204030204" pitchFamily="34" charset="0"/>
                <a:cs typeface="Arial" panose="020B0604020202020204" pitchFamily="34" charset="0"/>
              </a:rPr>
              <a:t>Adulto Mayor Canitas alegres</a:t>
            </a:r>
          </a:p>
          <a:p>
            <a:pPr lvl="0" algn="just">
              <a:lnSpc>
                <a:spcPct val="150000"/>
              </a:lnSpc>
              <a:spcAft>
                <a:spcPts val="800"/>
              </a:spcAft>
              <a:tabLst>
                <a:tab pos="3228975" algn="l"/>
              </a:tabLst>
            </a:pPr>
            <a:r>
              <a:rPr lang="es-ES" sz="1000" kern="100" dirty="0">
                <a:latin typeface="Arial" panose="020B0604020202020204" pitchFamily="34" charset="0"/>
                <a:ea typeface="Calibri" panose="020F0502020204030204" pitchFamily="34" charset="0"/>
                <a:cs typeface="Arial" panose="020B0604020202020204" pitchFamily="34" charset="0"/>
              </a:rPr>
              <a:t>Programa realizado en los diferentes hogares geriátricos del municipio de Fusagasugá, con el fin de que el adulto mayor pueda atravesar por las etapas más avanzadas de su vida con estabilidad física y emocional, estas actividades involucran el cuidado de su salud, la diversión y el bienestar.</a:t>
            </a:r>
            <a:endParaRPr lang="es-CO" sz="1000"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tabLst>
                <a:tab pos="3228975" algn="l"/>
              </a:tabLst>
            </a:pPr>
            <a:endParaRPr lang="es-CO" sz="1100" b="1" kern="1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tabLst>
                <a:tab pos="3228975" algn="l"/>
              </a:tabLst>
            </a:pPr>
            <a:endParaRPr lang="es-CO" sz="1100" b="1"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tabLst>
                <a:tab pos="3228975" algn="l"/>
              </a:tabLst>
            </a:pPr>
            <a:endParaRPr lang="es-CO" sz="1100" b="1" kern="1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tabLst>
                <a:tab pos="3228975" algn="l"/>
              </a:tabLst>
            </a:pP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10BD5446-64B6-EEEA-E14E-9D7A63775868}"/>
              </a:ext>
            </a:extLst>
          </p:cNvPr>
          <p:cNvGraphicFramePr>
            <a:graphicFrameLocks noGrp="1"/>
          </p:cNvGraphicFramePr>
          <p:nvPr>
            <p:extLst>
              <p:ext uri="{D42A27DB-BD31-4B8C-83A1-F6EECF244321}">
                <p14:modId xmlns:p14="http://schemas.microsoft.com/office/powerpoint/2010/main" val="2777537813"/>
              </p:ext>
            </p:extLst>
          </p:nvPr>
        </p:nvGraphicFramePr>
        <p:xfrm>
          <a:off x="650081" y="2651015"/>
          <a:ext cx="4355465" cy="2092664"/>
        </p:xfrm>
        <a:graphic>
          <a:graphicData uri="http://schemas.openxmlformats.org/drawingml/2006/table">
            <a:tbl>
              <a:tblPr firstRow="1" firstCol="1" bandRow="1">
                <a:tableStyleId>{5C22544A-7EE6-4342-B048-85BDC9FD1C3A}</a:tableStyleId>
              </a:tblPr>
              <a:tblGrid>
                <a:gridCol w="768491">
                  <a:extLst>
                    <a:ext uri="{9D8B030D-6E8A-4147-A177-3AD203B41FA5}">
                      <a16:colId xmlns:a16="http://schemas.microsoft.com/office/drawing/2014/main" val="2324758178"/>
                    </a:ext>
                  </a:extLst>
                </a:gridCol>
                <a:gridCol w="843774">
                  <a:extLst>
                    <a:ext uri="{9D8B030D-6E8A-4147-A177-3AD203B41FA5}">
                      <a16:colId xmlns:a16="http://schemas.microsoft.com/office/drawing/2014/main" val="2062915517"/>
                    </a:ext>
                  </a:extLst>
                </a:gridCol>
                <a:gridCol w="876300">
                  <a:extLst>
                    <a:ext uri="{9D8B030D-6E8A-4147-A177-3AD203B41FA5}">
                      <a16:colId xmlns:a16="http://schemas.microsoft.com/office/drawing/2014/main" val="12189019"/>
                    </a:ext>
                  </a:extLst>
                </a:gridCol>
                <a:gridCol w="876300">
                  <a:extLst>
                    <a:ext uri="{9D8B030D-6E8A-4147-A177-3AD203B41FA5}">
                      <a16:colId xmlns:a16="http://schemas.microsoft.com/office/drawing/2014/main" val="1199547383"/>
                    </a:ext>
                  </a:extLst>
                </a:gridCol>
                <a:gridCol w="990600">
                  <a:extLst>
                    <a:ext uri="{9D8B030D-6E8A-4147-A177-3AD203B41FA5}">
                      <a16:colId xmlns:a16="http://schemas.microsoft.com/office/drawing/2014/main" val="3019748729"/>
                    </a:ext>
                  </a:extLst>
                </a:gridCol>
              </a:tblGrid>
              <a:tr h="1036503">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ADULTO MAYOR CANITAS ALEGRES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12307729"/>
                  </a:ext>
                </a:extLst>
              </a:tr>
              <a:tr h="450343">
                <a:tc>
                  <a:txBody>
                    <a:bodyPr/>
                    <a:lstStyle/>
                    <a:p>
                      <a:pPr marL="0" indent="0"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EVENTOS DESARROLLADOS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25</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24 </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18</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0613425"/>
                  </a:ext>
                </a:extLst>
              </a:tr>
              <a:tr h="605818">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PÓBLACION PARTICIPANTE POR AÑO</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467</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a:effectLst/>
                          <a:latin typeface="Arial" panose="020B0604020202020204" pitchFamily="34" charset="0"/>
                          <a:cs typeface="Arial" panose="020B0604020202020204" pitchFamily="34" charset="0"/>
                        </a:rPr>
                        <a:t>1.354</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1.690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896</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21416487"/>
                  </a:ext>
                </a:extLst>
              </a:tr>
            </a:tbl>
          </a:graphicData>
        </a:graphic>
      </p:graphicFrame>
      <p:sp>
        <p:nvSpPr>
          <p:cNvPr id="7" name="CuadroTexto 6">
            <a:extLst>
              <a:ext uri="{FF2B5EF4-FFF2-40B4-BE49-F238E27FC236}">
                <a16:creationId xmlns:a16="http://schemas.microsoft.com/office/drawing/2014/main" id="{9E268C49-3DD9-B041-3F21-196D822F3E0C}"/>
              </a:ext>
            </a:extLst>
          </p:cNvPr>
          <p:cNvSpPr txBox="1"/>
          <p:nvPr/>
        </p:nvSpPr>
        <p:spPr>
          <a:xfrm>
            <a:off x="5071904" y="806024"/>
            <a:ext cx="4752041" cy="3156954"/>
          </a:xfrm>
          <a:prstGeom prst="rect">
            <a:avLst/>
          </a:prstGeom>
          <a:noFill/>
        </p:spPr>
        <p:txBody>
          <a:bodyPr wrap="square">
            <a:spAutoFit/>
          </a:bodyPr>
          <a:lstStyle/>
          <a:p>
            <a:pPr marL="186690" algn="ctr">
              <a:lnSpc>
                <a:spcPct val="150000"/>
              </a:lnSpc>
              <a:tabLst>
                <a:tab pos="3228975" algn="l"/>
              </a:tabLst>
            </a:pPr>
            <a:r>
              <a:rPr lang="es-CO" sz="1400" b="1" kern="100" dirty="0">
                <a:effectLst/>
                <a:latin typeface="Arial" panose="020B0604020202020204" pitchFamily="34" charset="0"/>
                <a:ea typeface="Calibri" panose="020F0502020204030204" pitchFamily="34" charset="0"/>
                <a:cs typeface="Arial" panose="020B0604020202020204" pitchFamily="34" charset="0"/>
              </a:rPr>
              <a:t>Población Vulnerable</a:t>
            </a: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tabLst>
                <a:tab pos="3228975" algn="l"/>
              </a:tabLst>
            </a:pPr>
            <a:r>
              <a:rPr lang="es-CO" sz="1000" b="1" kern="100" dirty="0">
                <a:effectLst/>
                <a:latin typeface="Arial" panose="020B0604020202020204" pitchFamily="34" charset="0"/>
                <a:ea typeface="Calibri" panose="020F0502020204030204" pitchFamily="34" charset="0"/>
                <a:cs typeface="Arial" panose="020B0604020202020204" pitchFamily="34" charset="0"/>
              </a:rPr>
              <a:t>Recreación sin límites</a:t>
            </a:r>
            <a:endParaRPr lang="es-CO" sz="1000" b="1"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tabLst>
                <a:tab pos="3228975" algn="l"/>
              </a:tabLst>
            </a:pPr>
            <a:r>
              <a:rPr lang="es-CO" sz="1000" kern="100" dirty="0">
                <a:effectLst/>
                <a:latin typeface="Arial" panose="020B0604020202020204" pitchFamily="34" charset="0"/>
                <a:ea typeface="Calibri" panose="020F0502020204030204" pitchFamily="34" charset="0"/>
                <a:cs typeface="Arial" panose="020B0604020202020204" pitchFamily="34" charset="0"/>
              </a:rPr>
              <a:t>Programa en el cual se benefician diferentes grupos poblacionales con características únicas, generando espacios de aprovechamiento del tiempo libre, recreación y actividad física, de igual forma se genera un vínculo de participación en búsqueda de la inclusión social. </a:t>
            </a:r>
          </a:p>
          <a:p>
            <a:pPr lvl="0" algn="just">
              <a:lnSpc>
                <a:spcPct val="150000"/>
              </a:lnSpc>
              <a:tabLst>
                <a:tab pos="3228975" algn="l"/>
              </a:tabLst>
            </a:pPr>
            <a:r>
              <a:rPr lang="es-CO" sz="1000" kern="100" dirty="0">
                <a:effectLst/>
                <a:latin typeface="Arial" panose="020B0604020202020204" pitchFamily="34" charset="0"/>
                <a:ea typeface="Calibri" panose="020F0502020204030204" pitchFamily="34" charset="0"/>
                <a:cs typeface="Arial" panose="020B0604020202020204" pitchFamily="34" charset="0"/>
              </a:rPr>
              <a:t>Estas actividades se realizan una vez a la semana con instituciones y población en general, logrando así fortalecer las posibilidades de participación e integración de los niños, jóvenes y adultos </a:t>
            </a:r>
            <a:r>
              <a:rPr lang="es-CO" sz="1000" kern="100" dirty="0" err="1">
                <a:effectLst/>
                <a:latin typeface="Arial" panose="020B0604020202020204" pitchFamily="34" charset="0"/>
                <a:ea typeface="Calibri" panose="020F0502020204030204" pitchFamily="34" charset="0"/>
                <a:cs typeface="Arial" panose="020B0604020202020204" pitchFamily="34" charset="0"/>
              </a:rPr>
              <a:t>fusagasugueños</a:t>
            </a:r>
            <a:r>
              <a:rPr lang="es-CO" sz="1000" kern="100" dirty="0">
                <a:effectLst/>
                <a:latin typeface="Arial" panose="020B0604020202020204" pitchFamily="34" charset="0"/>
                <a:ea typeface="Calibri" panose="020F0502020204030204" pitchFamily="34" charset="0"/>
                <a:cs typeface="Arial" panose="020B0604020202020204" pitchFamily="34" charset="0"/>
              </a:rPr>
              <a:t>, </a:t>
            </a:r>
          </a:p>
          <a:p>
            <a:pPr marL="186690" algn="just">
              <a:lnSpc>
                <a:spcPct val="150000"/>
              </a:lnSpc>
              <a:tabLst>
                <a:tab pos="3228975" algn="l"/>
              </a:tabLst>
            </a:pPr>
            <a:r>
              <a:rPr lang="es-CO" sz="1000" kern="100" dirty="0">
                <a:effectLst/>
                <a:latin typeface="Arial" panose="020B0604020202020204" pitchFamily="34" charset="0"/>
                <a:ea typeface="Calibri" panose="020F0502020204030204" pitchFamily="34" charset="0"/>
                <a:cs typeface="Arial" panose="020B0604020202020204" pitchFamily="34" charset="0"/>
              </a:rPr>
              <a:t>Población Beneficiadas:</a:t>
            </a:r>
          </a:p>
          <a:p>
            <a:pPr lvl="0" algn="just">
              <a:lnSpc>
                <a:spcPct val="150000"/>
              </a:lnSpc>
              <a:tabLst>
                <a:tab pos="3228975" algn="l"/>
              </a:tabLst>
            </a:pPr>
            <a:r>
              <a:rPr lang="es-CO" sz="1000" kern="100" dirty="0">
                <a:effectLst/>
                <a:latin typeface="Arial" panose="020B0604020202020204" pitchFamily="34" charset="0"/>
                <a:ea typeface="Calibri" panose="020F0502020204030204" pitchFamily="34" charset="0"/>
                <a:cs typeface="Arial" panose="020B0604020202020204" pitchFamily="34" charset="0"/>
              </a:rPr>
              <a:t>      * Grupos afros                                                 *  Indígenas </a:t>
            </a:r>
            <a:endParaRPr lang="es-CO" sz="1000"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tabLst>
                <a:tab pos="3228975" algn="l"/>
              </a:tabLst>
            </a:pPr>
            <a:r>
              <a:rPr lang="es-CO" sz="1000" kern="100" dirty="0">
                <a:latin typeface="Arial" panose="020B0604020202020204" pitchFamily="34" charset="0"/>
                <a:ea typeface="Calibri" panose="020F0502020204030204" pitchFamily="34" charset="0"/>
                <a:cs typeface="Arial" panose="020B0604020202020204" pitchFamily="34" charset="0"/>
              </a:rPr>
              <a:t>      * </a:t>
            </a:r>
            <a:r>
              <a:rPr lang="es-CO" sz="1000" kern="100" dirty="0">
                <a:effectLst/>
                <a:latin typeface="Arial" panose="020B0604020202020204" pitchFamily="34" charset="0"/>
                <a:ea typeface="Calibri" panose="020F0502020204030204" pitchFamily="34" charset="0"/>
                <a:cs typeface="Arial" panose="020B0604020202020204" pitchFamily="34" charset="0"/>
              </a:rPr>
              <a:t>Víctimas del conflicto,                                   *  Personas habitantes de calle </a:t>
            </a:r>
          </a:p>
          <a:p>
            <a:pPr lvl="0" algn="just">
              <a:lnSpc>
                <a:spcPct val="150000"/>
              </a:lnSpc>
              <a:tabLst>
                <a:tab pos="3228975" algn="l"/>
              </a:tabLst>
            </a:pPr>
            <a:r>
              <a:rPr lang="es-CO" sz="1000" kern="100" dirty="0">
                <a:effectLst/>
                <a:latin typeface="Arial" panose="020B0604020202020204" pitchFamily="34" charset="0"/>
                <a:ea typeface="Calibri" panose="020F0502020204030204" pitchFamily="34" charset="0"/>
                <a:cs typeface="Arial" panose="020B0604020202020204" pitchFamily="34" charset="0"/>
              </a:rPr>
              <a:t>      *  Personas con problemas psico-sociales </a:t>
            </a:r>
          </a:p>
        </p:txBody>
      </p:sp>
      <p:graphicFrame>
        <p:nvGraphicFramePr>
          <p:cNvPr id="10" name="Tabla 9">
            <a:extLst>
              <a:ext uri="{FF2B5EF4-FFF2-40B4-BE49-F238E27FC236}">
                <a16:creationId xmlns:a16="http://schemas.microsoft.com/office/drawing/2014/main" id="{E8D33493-5292-9CB1-B667-7C3A4157EFFA}"/>
              </a:ext>
            </a:extLst>
          </p:cNvPr>
          <p:cNvGraphicFramePr>
            <a:graphicFrameLocks noGrp="1"/>
          </p:cNvGraphicFramePr>
          <p:nvPr>
            <p:extLst>
              <p:ext uri="{D42A27DB-BD31-4B8C-83A1-F6EECF244321}">
                <p14:modId xmlns:p14="http://schemas.microsoft.com/office/powerpoint/2010/main" val="505032141"/>
              </p:ext>
            </p:extLst>
          </p:nvPr>
        </p:nvGraphicFramePr>
        <p:xfrm>
          <a:off x="5268036" y="4070389"/>
          <a:ext cx="4355465" cy="2231267"/>
        </p:xfrm>
        <a:graphic>
          <a:graphicData uri="http://schemas.openxmlformats.org/drawingml/2006/table">
            <a:tbl>
              <a:tblPr firstRow="1" firstCol="1" bandRow="1">
                <a:tableStyleId>{5C22544A-7EE6-4342-B048-85BDC9FD1C3A}</a:tableStyleId>
              </a:tblPr>
              <a:tblGrid>
                <a:gridCol w="917830">
                  <a:extLst>
                    <a:ext uri="{9D8B030D-6E8A-4147-A177-3AD203B41FA5}">
                      <a16:colId xmlns:a16="http://schemas.microsoft.com/office/drawing/2014/main" val="2847689158"/>
                    </a:ext>
                  </a:extLst>
                </a:gridCol>
                <a:gridCol w="867572">
                  <a:extLst>
                    <a:ext uri="{9D8B030D-6E8A-4147-A177-3AD203B41FA5}">
                      <a16:colId xmlns:a16="http://schemas.microsoft.com/office/drawing/2014/main" val="71995869"/>
                    </a:ext>
                  </a:extLst>
                </a:gridCol>
                <a:gridCol w="801682">
                  <a:extLst>
                    <a:ext uri="{9D8B030D-6E8A-4147-A177-3AD203B41FA5}">
                      <a16:colId xmlns:a16="http://schemas.microsoft.com/office/drawing/2014/main" val="3335103990"/>
                    </a:ext>
                  </a:extLst>
                </a:gridCol>
                <a:gridCol w="908427">
                  <a:extLst>
                    <a:ext uri="{9D8B030D-6E8A-4147-A177-3AD203B41FA5}">
                      <a16:colId xmlns:a16="http://schemas.microsoft.com/office/drawing/2014/main" val="795416785"/>
                    </a:ext>
                  </a:extLst>
                </a:gridCol>
                <a:gridCol w="859954">
                  <a:extLst>
                    <a:ext uri="{9D8B030D-6E8A-4147-A177-3AD203B41FA5}">
                      <a16:colId xmlns:a16="http://schemas.microsoft.com/office/drawing/2014/main" val="3306189189"/>
                    </a:ext>
                  </a:extLst>
                </a:gridCol>
              </a:tblGrid>
              <a:tr h="1123616">
                <a:tc>
                  <a:txBody>
                    <a:bodyPr/>
                    <a:lstStyle/>
                    <a:p>
                      <a:pPr marL="0" indent="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PROGRAMA RECREACIÓN SIN LÍMITES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2021</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2022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2023</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PRIMER SEMESTRE</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0468416"/>
                  </a:ext>
                </a:extLst>
              </a:tr>
              <a:tr h="476843">
                <a:tc>
                  <a:txBody>
                    <a:bodyPr/>
                    <a:lstStyle/>
                    <a:p>
                      <a:pPr marL="0" indent="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ACTIVIDADES DESARROLLADAS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21</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37</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5</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21271564"/>
                  </a:ext>
                </a:extLst>
              </a:tr>
              <a:tr h="630808">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PÓBLACION PARTICIPANTE POR AÑO</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1.432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1.211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2.512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259</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8387644"/>
                  </a:ext>
                </a:extLst>
              </a:tr>
            </a:tbl>
          </a:graphicData>
        </a:graphic>
      </p:graphicFrame>
    </p:spTree>
    <p:extLst>
      <p:ext uri="{BB962C8B-B14F-4D97-AF65-F5344CB8AC3E}">
        <p14:creationId xmlns:p14="http://schemas.microsoft.com/office/powerpoint/2010/main" val="213092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1B4857C8-8545-F262-DEB2-6FBCE10FCD0D}"/>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7076D8A3-A183-85FF-CFA6-328F11F9B06D}"/>
              </a:ext>
            </a:extLst>
          </p:cNvPr>
          <p:cNvPicPr>
            <a:picLocks noChangeAspect="1"/>
          </p:cNvPicPr>
          <p:nvPr/>
        </p:nvPicPr>
        <p:blipFill>
          <a:blip r:embed="rId4"/>
          <a:stretch>
            <a:fillRect/>
          </a:stretch>
        </p:blipFill>
        <p:spPr>
          <a:xfrm>
            <a:off x="4121624" y="1277652"/>
            <a:ext cx="3384643" cy="2288643"/>
          </a:xfrm>
          <a:prstGeom prst="rect">
            <a:avLst/>
          </a:prstGeom>
        </p:spPr>
      </p:pic>
      <p:pic>
        <p:nvPicPr>
          <p:cNvPr id="8" name="Imagen 7">
            <a:extLst>
              <a:ext uri="{FF2B5EF4-FFF2-40B4-BE49-F238E27FC236}">
                <a16:creationId xmlns:a16="http://schemas.microsoft.com/office/drawing/2014/main" id="{DC4F869B-8B71-3E7E-6F20-C9B48F4A6402}"/>
              </a:ext>
            </a:extLst>
          </p:cNvPr>
          <p:cNvPicPr>
            <a:picLocks noChangeAspect="1"/>
          </p:cNvPicPr>
          <p:nvPr/>
        </p:nvPicPr>
        <p:blipFill>
          <a:blip r:embed="rId5"/>
          <a:stretch>
            <a:fillRect/>
          </a:stretch>
        </p:blipFill>
        <p:spPr>
          <a:xfrm>
            <a:off x="626617" y="1260945"/>
            <a:ext cx="3495007" cy="2305350"/>
          </a:xfrm>
          <a:prstGeom prst="rect">
            <a:avLst/>
          </a:prstGeom>
        </p:spPr>
      </p:pic>
      <p:pic>
        <p:nvPicPr>
          <p:cNvPr id="10" name="Imagen 9" descr="WhatsApp Image 2022-12-19 at 6.11.31 PM (1)">
            <a:extLst>
              <a:ext uri="{FF2B5EF4-FFF2-40B4-BE49-F238E27FC236}">
                <a16:creationId xmlns:a16="http://schemas.microsoft.com/office/drawing/2014/main" id="{1D150816-BD91-14A0-5DF1-7119F0C7AA5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6616" y="3566295"/>
            <a:ext cx="3495008" cy="2564642"/>
          </a:xfrm>
          <a:prstGeom prst="rect">
            <a:avLst/>
          </a:prstGeom>
          <a:noFill/>
          <a:ln>
            <a:noFill/>
          </a:ln>
        </p:spPr>
      </p:pic>
      <p:pic>
        <p:nvPicPr>
          <p:cNvPr id="11" name="Imagen 10">
            <a:extLst>
              <a:ext uri="{FF2B5EF4-FFF2-40B4-BE49-F238E27FC236}">
                <a16:creationId xmlns:a16="http://schemas.microsoft.com/office/drawing/2014/main" id="{A88B9B2B-42E5-12E8-0D19-E254DF3C960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21624" y="3566295"/>
            <a:ext cx="3384643" cy="2540000"/>
          </a:xfrm>
          <a:prstGeom prst="rect">
            <a:avLst/>
          </a:prstGeom>
          <a:noFill/>
          <a:ln>
            <a:noFill/>
          </a:ln>
        </p:spPr>
      </p:pic>
      <p:pic>
        <p:nvPicPr>
          <p:cNvPr id="12" name="Imagen 11">
            <a:extLst>
              <a:ext uri="{FF2B5EF4-FFF2-40B4-BE49-F238E27FC236}">
                <a16:creationId xmlns:a16="http://schemas.microsoft.com/office/drawing/2014/main" id="{B11E39DC-78B9-B1E3-AE5C-0D0D5D15F081}"/>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7506267" y="1251233"/>
            <a:ext cx="2388360" cy="4868390"/>
          </a:xfrm>
          <a:prstGeom prst="rect">
            <a:avLst/>
          </a:prstGeom>
          <a:noFill/>
          <a:ln>
            <a:noFill/>
          </a:ln>
        </p:spPr>
      </p:pic>
    </p:spTree>
    <p:extLst>
      <p:ext uri="{BB962C8B-B14F-4D97-AF65-F5344CB8AC3E}">
        <p14:creationId xmlns:p14="http://schemas.microsoft.com/office/powerpoint/2010/main" val="2092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7E26DB16-533B-4429-52B8-A4EA75245495}"/>
              </a:ext>
            </a:extLst>
          </p:cNvPr>
          <p:cNvSpPr txBox="1"/>
          <p:nvPr/>
        </p:nvSpPr>
        <p:spPr>
          <a:xfrm>
            <a:off x="491318" y="1074860"/>
            <a:ext cx="5022377" cy="854080"/>
          </a:xfrm>
          <a:prstGeom prst="rect">
            <a:avLst/>
          </a:prstGeom>
          <a:noFill/>
        </p:spPr>
        <p:txBody>
          <a:bodyPr wrap="square">
            <a:spAutoFit/>
          </a:bodyPr>
          <a:lstStyle/>
          <a:p>
            <a:pPr marL="186690">
              <a:lnSpc>
                <a:spcPct val="150000"/>
              </a:lnSpc>
              <a:tabLst>
                <a:tab pos="3228975" algn="l"/>
              </a:tabLst>
            </a:pPr>
            <a:r>
              <a:rPr lang="es-CO" sz="900" b="1" kern="100" dirty="0">
                <a:effectLst/>
                <a:latin typeface="Arial" panose="020B0604020202020204" pitchFamily="34" charset="0"/>
                <a:ea typeface="Calibri" panose="020F0502020204030204" pitchFamily="34" charset="0"/>
                <a:cs typeface="Arial" panose="020B0604020202020204" pitchFamily="34" charset="0"/>
              </a:rPr>
              <a:t>Vía-activa</a:t>
            </a:r>
            <a:r>
              <a:rPr lang="es-CO" sz="900" kern="100" dirty="0">
                <a:effectLst/>
                <a:latin typeface="Arial" panose="020B0604020202020204" pitchFamily="34" charset="0"/>
                <a:ea typeface="Calibri" panose="020F0502020204030204" pitchFamily="34" charset="0"/>
                <a:cs typeface="Arial" panose="020B0604020202020204" pitchFamily="34" charset="0"/>
              </a:rPr>
              <a:t>: </a:t>
            </a:r>
          </a:p>
          <a:p>
            <a:pPr marL="186690" algn="jus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La ciclo-vía de Fusagasugá se desarrolla en zonas de recreación, actividad física y ruta ciclística en diferentes comunas del municipio, en coordinación con las juntas de acción comunal.</a:t>
            </a:r>
          </a:p>
          <a:p>
            <a:pPr marL="186690" algn="just">
              <a:spcAft>
                <a:spcPts val="800"/>
              </a:spcAft>
              <a:tabLst>
                <a:tab pos="3228975" algn="l"/>
              </a:tabLst>
            </a:pPr>
            <a:r>
              <a:rPr lang="es-CO" sz="900" kern="100" dirty="0">
                <a:latin typeface="Arial" panose="020B0604020202020204" pitchFamily="34" charset="0"/>
                <a:ea typeface="Calibri" panose="020F0502020204030204" pitchFamily="34" charset="0"/>
                <a:cs typeface="Arial" panose="020B0604020202020204" pitchFamily="34" charset="0"/>
              </a:rPr>
              <a:t> </a:t>
            </a:r>
            <a:r>
              <a:rPr lang="es-CO" sz="900" kern="100" dirty="0">
                <a:effectLst/>
                <a:latin typeface="Arial" panose="020B0604020202020204" pitchFamily="34" charset="0"/>
                <a:ea typeface="Calibri" panose="020F0502020204030204" pitchFamily="34" charset="0"/>
                <a:cs typeface="Arial" panose="020B0604020202020204" pitchFamily="34" charset="0"/>
              </a:rPr>
              <a:t>Se realizan los días domingo, cada 15 día en el horario de 9:00 am a 12:00 m. </a:t>
            </a:r>
          </a:p>
        </p:txBody>
      </p:sp>
      <p:graphicFrame>
        <p:nvGraphicFramePr>
          <p:cNvPr id="10" name="Tabla 9">
            <a:extLst>
              <a:ext uri="{FF2B5EF4-FFF2-40B4-BE49-F238E27FC236}">
                <a16:creationId xmlns:a16="http://schemas.microsoft.com/office/drawing/2014/main" id="{0EED5599-A0CF-CCA9-C503-1BD5E5DB51AE}"/>
              </a:ext>
            </a:extLst>
          </p:cNvPr>
          <p:cNvGraphicFramePr>
            <a:graphicFrameLocks noGrp="1"/>
          </p:cNvGraphicFramePr>
          <p:nvPr>
            <p:extLst>
              <p:ext uri="{D42A27DB-BD31-4B8C-83A1-F6EECF244321}">
                <p14:modId xmlns:p14="http://schemas.microsoft.com/office/powerpoint/2010/main" val="647699491"/>
              </p:ext>
            </p:extLst>
          </p:nvPr>
        </p:nvGraphicFramePr>
        <p:xfrm>
          <a:off x="718079" y="2162810"/>
          <a:ext cx="4795615" cy="1418590"/>
        </p:xfrm>
        <a:graphic>
          <a:graphicData uri="http://schemas.openxmlformats.org/drawingml/2006/table">
            <a:tbl>
              <a:tblPr firstRow="1" firstCol="1" bandRow="1">
                <a:tableStyleId>{5C22544A-7EE6-4342-B048-85BDC9FD1C3A}</a:tableStyleId>
              </a:tblPr>
              <a:tblGrid>
                <a:gridCol w="1022597">
                  <a:extLst>
                    <a:ext uri="{9D8B030D-6E8A-4147-A177-3AD203B41FA5}">
                      <a16:colId xmlns:a16="http://schemas.microsoft.com/office/drawing/2014/main" val="2184019406"/>
                    </a:ext>
                  </a:extLst>
                </a:gridCol>
                <a:gridCol w="931134">
                  <a:extLst>
                    <a:ext uri="{9D8B030D-6E8A-4147-A177-3AD203B41FA5}">
                      <a16:colId xmlns:a16="http://schemas.microsoft.com/office/drawing/2014/main" val="3089577893"/>
                    </a:ext>
                  </a:extLst>
                </a:gridCol>
                <a:gridCol w="902483">
                  <a:extLst>
                    <a:ext uri="{9D8B030D-6E8A-4147-A177-3AD203B41FA5}">
                      <a16:colId xmlns:a16="http://schemas.microsoft.com/office/drawing/2014/main" val="1434649030"/>
                    </a:ext>
                  </a:extLst>
                </a:gridCol>
                <a:gridCol w="902483">
                  <a:extLst>
                    <a:ext uri="{9D8B030D-6E8A-4147-A177-3AD203B41FA5}">
                      <a16:colId xmlns:a16="http://schemas.microsoft.com/office/drawing/2014/main" val="2622385373"/>
                    </a:ext>
                  </a:extLst>
                </a:gridCol>
                <a:gridCol w="1036918">
                  <a:extLst>
                    <a:ext uri="{9D8B030D-6E8A-4147-A177-3AD203B41FA5}">
                      <a16:colId xmlns:a16="http://schemas.microsoft.com/office/drawing/2014/main" val="2869778888"/>
                    </a:ext>
                  </a:extLst>
                </a:gridCol>
              </a:tblGrid>
              <a:tr h="709295">
                <a:tc>
                  <a:txBody>
                    <a:bodyPr/>
                    <a:lstStyle/>
                    <a:p>
                      <a:pPr marL="0" indent="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PROGRAMA FAMILIA VÍA-ACTIVA</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51192920"/>
                  </a:ext>
                </a:extLst>
              </a:tr>
              <a:tr h="278765">
                <a:tc>
                  <a:txBody>
                    <a:bodyPr/>
                    <a:lstStyle/>
                    <a:p>
                      <a:pPr marL="0" indent="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ACTIVIDADES DESARROLLADAS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17</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1074371"/>
                  </a:ext>
                </a:extLst>
              </a:tr>
              <a:tr h="430530">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PÓBLACION PARTICIPANTE POR AÑO</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15.243</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6.105</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1.974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1.120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7661107"/>
                  </a:ext>
                </a:extLst>
              </a:tr>
            </a:tbl>
          </a:graphicData>
        </a:graphic>
      </p:graphicFrame>
      <p:sp>
        <p:nvSpPr>
          <p:cNvPr id="14" name="CuadroTexto 13">
            <a:extLst>
              <a:ext uri="{FF2B5EF4-FFF2-40B4-BE49-F238E27FC236}">
                <a16:creationId xmlns:a16="http://schemas.microsoft.com/office/drawing/2014/main" id="{1301B568-B470-F180-1F34-D34650F91B7C}"/>
              </a:ext>
            </a:extLst>
          </p:cNvPr>
          <p:cNvSpPr txBox="1"/>
          <p:nvPr/>
        </p:nvSpPr>
        <p:spPr>
          <a:xfrm>
            <a:off x="491318" y="3688530"/>
            <a:ext cx="5022376" cy="887422"/>
          </a:xfrm>
          <a:prstGeom prst="rect">
            <a:avLst/>
          </a:prstGeom>
          <a:noFill/>
        </p:spPr>
        <p:txBody>
          <a:bodyPr wrap="square">
            <a:spAutoFit/>
          </a:bodyPr>
          <a:lstStyle/>
          <a:p>
            <a:pPr lvl="0" algn="just">
              <a:spcAft>
                <a:spcPts val="800"/>
              </a:spcAft>
              <a:tabLst>
                <a:tab pos="3228975" algn="l"/>
              </a:tabLst>
            </a:pPr>
            <a:r>
              <a:rPr lang="es-CO" sz="900" b="1" kern="100" dirty="0">
                <a:latin typeface="Arial" panose="020B0604020202020204" pitchFamily="34" charset="0"/>
                <a:ea typeface="Calibri" panose="020F0502020204030204" pitchFamily="34" charset="0"/>
                <a:cs typeface="Arial" panose="020B0604020202020204" pitchFamily="34" charset="0"/>
              </a:rPr>
              <a:t>       </a:t>
            </a:r>
            <a:r>
              <a:rPr lang="es-CO" sz="900" b="1" kern="100" dirty="0">
                <a:effectLst/>
                <a:latin typeface="Arial" panose="020B0604020202020204" pitchFamily="34" charset="0"/>
                <a:ea typeface="Calibri" panose="020F0502020204030204" pitchFamily="34" charset="0"/>
                <a:cs typeface="Arial" panose="020B0604020202020204" pitchFamily="34" charset="0"/>
              </a:rPr>
              <a:t>Vive el Parque </a:t>
            </a:r>
            <a:endParaRPr lang="es-CO" sz="900" kern="100" dirty="0">
              <a:effectLst/>
              <a:latin typeface="Arial" panose="020B0604020202020204" pitchFamily="34" charset="0"/>
              <a:ea typeface="Calibri" panose="020F0502020204030204" pitchFamily="34" charset="0"/>
              <a:cs typeface="Arial" panose="020B0604020202020204" pitchFamily="34" charset="0"/>
            </a:endParaRPr>
          </a:p>
          <a:p>
            <a:pPr marL="180340" algn="just">
              <a:spcAft>
                <a:spcPts val="800"/>
              </a:spcAf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 Programa recreativo institucionalizado los fines de semana, dirigido a las familias </a:t>
            </a:r>
            <a:r>
              <a:rPr lang="es-CO" sz="900" kern="100" dirty="0">
                <a:latin typeface="Arial" panose="020B0604020202020204" pitchFamily="34" charset="0"/>
                <a:ea typeface="Calibri" panose="020F0502020204030204" pitchFamily="34" charset="0"/>
                <a:cs typeface="Arial" panose="020B0604020202020204" pitchFamily="34" charset="0"/>
              </a:rPr>
              <a:t>          </a:t>
            </a:r>
            <a:r>
              <a:rPr lang="es-CO" sz="900" kern="100" dirty="0" err="1">
                <a:effectLst/>
                <a:latin typeface="Arial" panose="020B0604020202020204" pitchFamily="34" charset="0"/>
                <a:ea typeface="Calibri" panose="020F0502020204030204" pitchFamily="34" charset="0"/>
                <a:cs typeface="Arial" panose="020B0604020202020204" pitchFamily="34" charset="0"/>
              </a:rPr>
              <a:t>fusagasugueños</a:t>
            </a:r>
            <a:r>
              <a:rPr lang="es-CO" sz="900" kern="100" dirty="0">
                <a:effectLst/>
                <a:latin typeface="Arial" panose="020B0604020202020204" pitchFamily="34" charset="0"/>
                <a:ea typeface="Calibri" panose="020F0502020204030204" pitchFamily="34" charset="0"/>
                <a:cs typeface="Arial" panose="020B0604020202020204" pitchFamily="34" charset="0"/>
              </a:rPr>
              <a:t> en la plaza     mayor de   Fusagasugá, generando el fortalecimiento de los lazos   familiares por medio de la recreación, el juego y la actividad física. Se desarrolla de 2:00 pm a 4:00 pm los días sábado.</a:t>
            </a:r>
          </a:p>
        </p:txBody>
      </p:sp>
      <p:graphicFrame>
        <p:nvGraphicFramePr>
          <p:cNvPr id="15" name="Tabla 14">
            <a:extLst>
              <a:ext uri="{FF2B5EF4-FFF2-40B4-BE49-F238E27FC236}">
                <a16:creationId xmlns:a16="http://schemas.microsoft.com/office/drawing/2014/main" id="{2765C81B-1FEE-EBED-C8B3-1476DE07EF0F}"/>
              </a:ext>
            </a:extLst>
          </p:cNvPr>
          <p:cNvGraphicFramePr>
            <a:graphicFrameLocks noGrp="1"/>
          </p:cNvGraphicFramePr>
          <p:nvPr>
            <p:extLst>
              <p:ext uri="{D42A27DB-BD31-4B8C-83A1-F6EECF244321}">
                <p14:modId xmlns:p14="http://schemas.microsoft.com/office/powerpoint/2010/main" val="2976579640"/>
              </p:ext>
            </p:extLst>
          </p:nvPr>
        </p:nvGraphicFramePr>
        <p:xfrm>
          <a:off x="718079" y="4718609"/>
          <a:ext cx="4795615" cy="1436497"/>
        </p:xfrm>
        <a:graphic>
          <a:graphicData uri="http://schemas.openxmlformats.org/drawingml/2006/table">
            <a:tbl>
              <a:tblPr firstRow="1" firstCol="1" bandRow="1">
                <a:tableStyleId>{5C22544A-7EE6-4342-B048-85BDC9FD1C3A}</a:tableStyleId>
              </a:tblPr>
              <a:tblGrid>
                <a:gridCol w="1001539">
                  <a:extLst>
                    <a:ext uri="{9D8B030D-6E8A-4147-A177-3AD203B41FA5}">
                      <a16:colId xmlns:a16="http://schemas.microsoft.com/office/drawing/2014/main" val="2370013620"/>
                    </a:ext>
                  </a:extLst>
                </a:gridCol>
                <a:gridCol w="925700">
                  <a:extLst>
                    <a:ext uri="{9D8B030D-6E8A-4147-A177-3AD203B41FA5}">
                      <a16:colId xmlns:a16="http://schemas.microsoft.com/office/drawing/2014/main" val="1169713238"/>
                    </a:ext>
                  </a:extLst>
                </a:gridCol>
                <a:gridCol w="858513">
                  <a:extLst>
                    <a:ext uri="{9D8B030D-6E8A-4147-A177-3AD203B41FA5}">
                      <a16:colId xmlns:a16="http://schemas.microsoft.com/office/drawing/2014/main" val="2458679496"/>
                    </a:ext>
                  </a:extLst>
                </a:gridCol>
                <a:gridCol w="810146">
                  <a:extLst>
                    <a:ext uri="{9D8B030D-6E8A-4147-A177-3AD203B41FA5}">
                      <a16:colId xmlns:a16="http://schemas.microsoft.com/office/drawing/2014/main" val="317415815"/>
                    </a:ext>
                  </a:extLst>
                </a:gridCol>
                <a:gridCol w="1199717">
                  <a:extLst>
                    <a:ext uri="{9D8B030D-6E8A-4147-A177-3AD203B41FA5}">
                      <a16:colId xmlns:a16="http://schemas.microsoft.com/office/drawing/2014/main" val="1207274531"/>
                    </a:ext>
                  </a:extLst>
                </a:gridCol>
              </a:tblGrid>
              <a:tr h="709295">
                <a:tc>
                  <a:txBody>
                    <a:bodyPr/>
                    <a:lstStyle/>
                    <a:p>
                      <a:pPr marL="0" indent="0" algn="ctr">
                        <a:lnSpc>
                          <a:spcPct val="107000"/>
                        </a:lnSpc>
                        <a:tabLst>
                          <a:tab pos="3228975" algn="l"/>
                        </a:tabLst>
                      </a:pPr>
                      <a:r>
                        <a:rPr lang="es-CO" sz="700" kern="100" dirty="0">
                          <a:effectLst/>
                          <a:latin typeface="Arial" panose="020B0604020202020204" pitchFamily="34" charset="0"/>
                          <a:cs typeface="Arial" panose="020B0604020202020204" pitchFamily="34" charset="0"/>
                        </a:rPr>
                        <a:t>PROGRAMA VIVE EL PARQUE</a:t>
                      </a:r>
                    </a:p>
                    <a:p>
                      <a:pPr marL="18669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2022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2023</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PRIMER SEMESTRE</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5436867"/>
                  </a:ext>
                </a:extLst>
              </a:tr>
              <a:tr h="278765">
                <a:tc>
                  <a:txBody>
                    <a:bodyPr/>
                    <a:lstStyle/>
                    <a:p>
                      <a:pPr marL="0" indent="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ACTIVIDADES DESARROLLADAS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4</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36</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5415774"/>
                  </a:ext>
                </a:extLst>
              </a:tr>
              <a:tr h="430530">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PÓBLACION PARTICIPANTE POR AÑO</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772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4.001</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1.103</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491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7452874"/>
                  </a:ext>
                </a:extLst>
              </a:tr>
            </a:tbl>
          </a:graphicData>
        </a:graphic>
      </p:graphicFrame>
      <p:sp>
        <p:nvSpPr>
          <p:cNvPr id="17" name="CuadroTexto 16">
            <a:extLst>
              <a:ext uri="{FF2B5EF4-FFF2-40B4-BE49-F238E27FC236}">
                <a16:creationId xmlns:a16="http://schemas.microsoft.com/office/drawing/2014/main" id="{31B43BFB-22E9-94E6-404B-EC96DDFC51BE}"/>
              </a:ext>
            </a:extLst>
          </p:cNvPr>
          <p:cNvSpPr txBox="1"/>
          <p:nvPr/>
        </p:nvSpPr>
        <p:spPr>
          <a:xfrm>
            <a:off x="2132463" y="724272"/>
            <a:ext cx="6121020" cy="456535"/>
          </a:xfrm>
          <a:prstGeom prst="rect">
            <a:avLst/>
          </a:prstGeom>
          <a:noFill/>
        </p:spPr>
        <p:txBody>
          <a:bodyPr wrap="square">
            <a:spAutoFit/>
          </a:bodyPr>
          <a:lstStyle/>
          <a:p>
            <a:pPr marL="186690" algn="ctr">
              <a:lnSpc>
                <a:spcPct val="150000"/>
              </a:lnSpc>
              <a:tabLst>
                <a:tab pos="3228975" algn="l"/>
              </a:tabLst>
            </a:pPr>
            <a:r>
              <a:rPr lang="es-CO" sz="1800" b="1" kern="100" dirty="0">
                <a:effectLst/>
                <a:latin typeface="Arial" panose="020B0604020202020204" pitchFamily="34" charset="0"/>
                <a:ea typeface="Calibri" panose="020F0502020204030204" pitchFamily="34" charset="0"/>
                <a:cs typeface="Arial" panose="020B0604020202020204" pitchFamily="34" charset="0"/>
              </a:rPr>
              <a:t>Familia </a:t>
            </a:r>
            <a:endParaRPr lang="es-CO"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BD81554A-B54B-7D97-07BF-AE78268079AE}"/>
              </a:ext>
            </a:extLst>
          </p:cNvPr>
          <p:cNvSpPr txBox="1"/>
          <p:nvPr/>
        </p:nvSpPr>
        <p:spPr>
          <a:xfrm>
            <a:off x="5479576" y="973958"/>
            <a:ext cx="4415052" cy="784830"/>
          </a:xfrm>
          <a:prstGeom prst="rect">
            <a:avLst/>
          </a:prstGeom>
          <a:noFill/>
        </p:spPr>
        <p:txBody>
          <a:bodyPr wrap="square">
            <a:spAutoFit/>
          </a:bodyPr>
          <a:lstStyle/>
          <a:p>
            <a:pPr lvl="0" algn="just">
              <a:tabLst>
                <a:tab pos="3228975" algn="l"/>
              </a:tabLst>
            </a:pPr>
            <a:r>
              <a:rPr lang="es-CO" sz="1800" b="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900" b="1" kern="100" dirty="0">
                <a:effectLst/>
                <a:latin typeface="Arial Narrow" panose="020B0606020202030204" pitchFamily="34" charset="0"/>
                <a:ea typeface="Calibri" panose="020F0502020204030204" pitchFamily="34" charset="0"/>
                <a:cs typeface="Times New Roman" panose="02020603050405020304" pitchFamily="18" charset="0"/>
              </a:rPr>
              <a:t>Eco-Caminatas</a:t>
            </a:r>
            <a:endParaRPr lang="es-CO" sz="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186690" algn="just">
              <a:spcAft>
                <a:spcPts val="800"/>
              </a:spcAft>
              <a:tabLst>
                <a:tab pos="3228975" algn="l"/>
              </a:tabLst>
            </a:pPr>
            <a:r>
              <a:rPr lang="es-CO" sz="900" kern="100" dirty="0">
                <a:effectLst/>
                <a:latin typeface="Arial Narrow" panose="020B0606020202030204" pitchFamily="34" charset="0"/>
                <a:ea typeface="Calibri" panose="020F0502020204030204" pitchFamily="34" charset="0"/>
                <a:cs typeface="Times New Roman" panose="02020603050405020304" pitchFamily="18" charset="0"/>
              </a:rPr>
              <a:t>Se realizan salidas pedagógicas con el objetivo de reconocer el territorio a través de los diferentes recorridos y senderos, generando un bienestar físico y mental de la comunidad de Fusagasugá.</a:t>
            </a:r>
            <a:endParaRPr lang="es-CO"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Tabla 19">
            <a:extLst>
              <a:ext uri="{FF2B5EF4-FFF2-40B4-BE49-F238E27FC236}">
                <a16:creationId xmlns:a16="http://schemas.microsoft.com/office/drawing/2014/main" id="{EE49E643-7B20-C7E6-1C13-D527A0D0810B}"/>
              </a:ext>
            </a:extLst>
          </p:cNvPr>
          <p:cNvGraphicFramePr>
            <a:graphicFrameLocks noGrp="1"/>
          </p:cNvGraphicFramePr>
          <p:nvPr>
            <p:extLst>
              <p:ext uri="{D42A27DB-BD31-4B8C-83A1-F6EECF244321}">
                <p14:modId xmlns:p14="http://schemas.microsoft.com/office/powerpoint/2010/main" val="3787389833"/>
              </p:ext>
            </p:extLst>
          </p:nvPr>
        </p:nvGraphicFramePr>
        <p:xfrm>
          <a:off x="5667942" y="1818815"/>
          <a:ext cx="4415050" cy="1493012"/>
        </p:xfrm>
        <a:graphic>
          <a:graphicData uri="http://schemas.openxmlformats.org/drawingml/2006/table">
            <a:tbl>
              <a:tblPr firstRow="1" firstCol="1" bandRow="1">
                <a:tableStyleId>{5C22544A-7EE6-4342-B048-85BDC9FD1C3A}</a:tableStyleId>
              </a:tblPr>
              <a:tblGrid>
                <a:gridCol w="876080">
                  <a:extLst>
                    <a:ext uri="{9D8B030D-6E8A-4147-A177-3AD203B41FA5}">
                      <a16:colId xmlns:a16="http://schemas.microsoft.com/office/drawing/2014/main" val="4228013201"/>
                    </a:ext>
                  </a:extLst>
                </a:gridCol>
                <a:gridCol w="712459">
                  <a:extLst>
                    <a:ext uri="{9D8B030D-6E8A-4147-A177-3AD203B41FA5}">
                      <a16:colId xmlns:a16="http://schemas.microsoft.com/office/drawing/2014/main" val="571379476"/>
                    </a:ext>
                  </a:extLst>
                </a:gridCol>
                <a:gridCol w="1158695">
                  <a:extLst>
                    <a:ext uri="{9D8B030D-6E8A-4147-A177-3AD203B41FA5}">
                      <a16:colId xmlns:a16="http://schemas.microsoft.com/office/drawing/2014/main" val="377175647"/>
                    </a:ext>
                  </a:extLst>
                </a:gridCol>
                <a:gridCol w="796097">
                  <a:extLst>
                    <a:ext uri="{9D8B030D-6E8A-4147-A177-3AD203B41FA5}">
                      <a16:colId xmlns:a16="http://schemas.microsoft.com/office/drawing/2014/main" val="1225955007"/>
                    </a:ext>
                  </a:extLst>
                </a:gridCol>
                <a:gridCol w="871719">
                  <a:extLst>
                    <a:ext uri="{9D8B030D-6E8A-4147-A177-3AD203B41FA5}">
                      <a16:colId xmlns:a16="http://schemas.microsoft.com/office/drawing/2014/main" val="744916997"/>
                    </a:ext>
                  </a:extLst>
                </a:gridCol>
              </a:tblGrid>
              <a:tr h="709295">
                <a:tc>
                  <a:txBody>
                    <a:bodyPr/>
                    <a:lstStyle/>
                    <a:p>
                      <a:pPr marL="0" indent="0" algn="just">
                        <a:lnSpc>
                          <a:spcPct val="150000"/>
                        </a:lnSpc>
                        <a:tabLst>
                          <a:tab pos="3228975" algn="l"/>
                        </a:tabLst>
                      </a:pPr>
                      <a:r>
                        <a:rPr lang="es-CO" sz="700" kern="100" dirty="0">
                          <a:effectLst/>
                          <a:latin typeface="Arial" panose="020B0604020202020204" pitchFamily="34" charset="0"/>
                          <a:cs typeface="Arial" panose="020B0604020202020204" pitchFamily="34" charset="0"/>
                        </a:rPr>
                        <a:t>ECO-CAMINATAS</a:t>
                      </a:r>
                    </a:p>
                    <a:p>
                      <a:pPr marL="18669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2021</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2022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0378341"/>
                  </a:ext>
                </a:extLst>
              </a:tr>
              <a:tr h="278765">
                <a:tc>
                  <a:txBody>
                    <a:bodyPr/>
                    <a:lstStyle/>
                    <a:p>
                      <a:pPr marL="0" indent="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RECORRIDOS REALIZADOS</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5</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8</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9</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8</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9037719"/>
                  </a:ext>
                </a:extLst>
              </a:tr>
              <a:tr h="430530">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PÓBLACION PARTICIPANTE POR AÑO</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119</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1.068</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825</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458</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3368997"/>
                  </a:ext>
                </a:extLst>
              </a:tr>
            </a:tbl>
          </a:graphicData>
        </a:graphic>
      </p:graphicFrame>
      <p:sp>
        <p:nvSpPr>
          <p:cNvPr id="22" name="CuadroTexto 21">
            <a:extLst>
              <a:ext uri="{FF2B5EF4-FFF2-40B4-BE49-F238E27FC236}">
                <a16:creationId xmlns:a16="http://schemas.microsoft.com/office/drawing/2014/main" id="{287EE858-BD1E-829C-8317-B323E8FCF940}"/>
              </a:ext>
            </a:extLst>
          </p:cNvPr>
          <p:cNvSpPr txBox="1"/>
          <p:nvPr/>
        </p:nvSpPr>
        <p:spPr>
          <a:xfrm>
            <a:off x="5667943" y="3600734"/>
            <a:ext cx="4226686" cy="748923"/>
          </a:xfrm>
          <a:prstGeom prst="rect">
            <a:avLst/>
          </a:prstGeom>
          <a:noFill/>
        </p:spPr>
        <p:txBody>
          <a:bodyPr wrap="square">
            <a:spAutoFit/>
          </a:bodyPr>
          <a:lstStyle/>
          <a:p>
            <a:pPr lvl="0" algn="just">
              <a:spcAft>
                <a:spcPts val="800"/>
              </a:spcAft>
              <a:tabLst>
                <a:tab pos="3228975" algn="l"/>
              </a:tabLst>
            </a:pPr>
            <a:r>
              <a:rPr lang="es-CO" sz="900" b="1" kern="100" dirty="0">
                <a:effectLst/>
                <a:latin typeface="Arial" panose="020B0604020202020204" pitchFamily="34" charset="0"/>
                <a:ea typeface="Calibri" panose="020F0502020204030204" pitchFamily="34" charset="0"/>
                <a:cs typeface="Arial" panose="020B0604020202020204" pitchFamily="34" charset="0"/>
              </a:rPr>
              <a:t>Recreo + Al barrio</a:t>
            </a:r>
            <a:r>
              <a:rPr lang="es-CO" sz="900" kern="100" dirty="0">
                <a:effectLst/>
                <a:latin typeface="Arial" panose="020B0604020202020204" pitchFamily="34" charset="0"/>
                <a:ea typeface="Calibri" panose="020F0502020204030204" pitchFamily="34" charset="0"/>
                <a:cs typeface="Arial" panose="020B0604020202020204" pitchFamily="34" charset="0"/>
              </a:rPr>
              <a:t> </a:t>
            </a:r>
          </a:p>
          <a:p>
            <a:pPr algn="just">
              <a:spcAft>
                <a:spcPts val="800"/>
              </a:spcAf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Busca generar espacios de esparcimiento e integración en barrios y comunas, se realiza en articulación con las secretarias de gobierno, salud, familia y entre otras.</a:t>
            </a:r>
          </a:p>
        </p:txBody>
      </p:sp>
      <p:graphicFrame>
        <p:nvGraphicFramePr>
          <p:cNvPr id="23" name="Tabla 22">
            <a:extLst>
              <a:ext uri="{FF2B5EF4-FFF2-40B4-BE49-F238E27FC236}">
                <a16:creationId xmlns:a16="http://schemas.microsoft.com/office/drawing/2014/main" id="{334AC0AC-2D79-3B60-C4A9-00BA3862F70C}"/>
              </a:ext>
            </a:extLst>
          </p:cNvPr>
          <p:cNvGraphicFramePr>
            <a:graphicFrameLocks noGrp="1"/>
          </p:cNvGraphicFramePr>
          <p:nvPr>
            <p:extLst>
              <p:ext uri="{D42A27DB-BD31-4B8C-83A1-F6EECF244321}">
                <p14:modId xmlns:p14="http://schemas.microsoft.com/office/powerpoint/2010/main" val="3659975061"/>
              </p:ext>
            </p:extLst>
          </p:nvPr>
        </p:nvGraphicFramePr>
        <p:xfrm>
          <a:off x="5667941" y="4368991"/>
          <a:ext cx="4526936" cy="1463802"/>
        </p:xfrm>
        <a:graphic>
          <a:graphicData uri="http://schemas.openxmlformats.org/drawingml/2006/table">
            <a:tbl>
              <a:tblPr firstRow="1" firstCol="1" bandRow="1">
                <a:tableStyleId>{5C22544A-7EE6-4342-B048-85BDC9FD1C3A}</a:tableStyleId>
              </a:tblPr>
              <a:tblGrid>
                <a:gridCol w="1003317">
                  <a:extLst>
                    <a:ext uri="{9D8B030D-6E8A-4147-A177-3AD203B41FA5}">
                      <a16:colId xmlns:a16="http://schemas.microsoft.com/office/drawing/2014/main" val="3102329231"/>
                    </a:ext>
                  </a:extLst>
                </a:gridCol>
                <a:gridCol w="922384">
                  <a:extLst>
                    <a:ext uri="{9D8B030D-6E8A-4147-A177-3AD203B41FA5}">
                      <a16:colId xmlns:a16="http://schemas.microsoft.com/office/drawing/2014/main" val="3846250700"/>
                    </a:ext>
                  </a:extLst>
                </a:gridCol>
                <a:gridCol w="891154">
                  <a:extLst>
                    <a:ext uri="{9D8B030D-6E8A-4147-A177-3AD203B41FA5}">
                      <a16:colId xmlns:a16="http://schemas.microsoft.com/office/drawing/2014/main" val="2568305071"/>
                    </a:ext>
                  </a:extLst>
                </a:gridCol>
                <a:gridCol w="836625">
                  <a:extLst>
                    <a:ext uri="{9D8B030D-6E8A-4147-A177-3AD203B41FA5}">
                      <a16:colId xmlns:a16="http://schemas.microsoft.com/office/drawing/2014/main" val="1667449175"/>
                    </a:ext>
                  </a:extLst>
                </a:gridCol>
                <a:gridCol w="873456">
                  <a:extLst>
                    <a:ext uri="{9D8B030D-6E8A-4147-A177-3AD203B41FA5}">
                      <a16:colId xmlns:a16="http://schemas.microsoft.com/office/drawing/2014/main" val="1145707076"/>
                    </a:ext>
                  </a:extLst>
                </a:gridCol>
              </a:tblGrid>
              <a:tr h="727075">
                <a:tc>
                  <a:txBody>
                    <a:bodyPr/>
                    <a:lstStyle/>
                    <a:p>
                      <a:pPr algn="just">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RECREO + AL BARRIO </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2021</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2022</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PRIMER SEMESTRE</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2467228"/>
                  </a:ext>
                </a:extLst>
              </a:tr>
              <a:tr h="278765">
                <a:tc>
                  <a:txBody>
                    <a:bodyPr/>
                    <a:lstStyle/>
                    <a:p>
                      <a:pPr marL="0" indent="0"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EVENTOS DESARROLLADOS </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62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62</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33</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14</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80445758"/>
                  </a:ext>
                </a:extLst>
              </a:tr>
              <a:tr h="430530">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TOTAL, PÓBLACION PARTICIPANTE POR AÑO</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7.807</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2.680</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a:effectLst/>
                          <a:latin typeface="Arial" panose="020B0604020202020204" pitchFamily="34" charset="0"/>
                          <a:cs typeface="Arial" panose="020B0604020202020204" pitchFamily="34" charset="0"/>
                        </a:rPr>
                        <a:t>2.534</a:t>
                      </a:r>
                      <a:endParaRPr lang="es-CO" sz="7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700" kern="100" dirty="0">
                          <a:effectLst/>
                          <a:latin typeface="Arial" panose="020B0604020202020204" pitchFamily="34" charset="0"/>
                          <a:cs typeface="Arial" panose="020B0604020202020204" pitchFamily="34" charset="0"/>
                        </a:rPr>
                        <a:t>1.213</a:t>
                      </a:r>
                      <a:endParaRPr lang="es-CO" sz="7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535997"/>
                  </a:ext>
                </a:extLst>
              </a:tr>
            </a:tbl>
          </a:graphicData>
        </a:graphic>
      </p:graphicFrame>
    </p:spTree>
    <p:extLst>
      <p:ext uri="{BB962C8B-B14F-4D97-AF65-F5344CB8AC3E}">
        <p14:creationId xmlns:p14="http://schemas.microsoft.com/office/powerpoint/2010/main" val="377056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8EEC69E5-7871-DDFD-0997-AE6698F7380A}"/>
              </a:ext>
            </a:extLst>
          </p:cNvPr>
          <p:cNvPicPr>
            <a:picLocks noChangeAspect="1"/>
          </p:cNvPicPr>
          <p:nvPr/>
        </p:nvPicPr>
        <p:blipFill>
          <a:blip r:embed="rId4"/>
          <a:stretch>
            <a:fillRect/>
          </a:stretch>
        </p:blipFill>
        <p:spPr>
          <a:xfrm>
            <a:off x="7022099" y="3661720"/>
            <a:ext cx="2449447" cy="2374711"/>
          </a:xfrm>
          <a:prstGeom prst="rect">
            <a:avLst/>
          </a:prstGeom>
        </p:spPr>
      </p:pic>
      <p:pic>
        <p:nvPicPr>
          <p:cNvPr id="9" name="Imagen 8">
            <a:extLst>
              <a:ext uri="{FF2B5EF4-FFF2-40B4-BE49-F238E27FC236}">
                <a16:creationId xmlns:a16="http://schemas.microsoft.com/office/drawing/2014/main" id="{427CB012-3684-9546-3946-607F43C618FF}"/>
              </a:ext>
            </a:extLst>
          </p:cNvPr>
          <p:cNvPicPr>
            <a:picLocks noChangeAspect="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1094613" y="1273023"/>
            <a:ext cx="2904181" cy="2308377"/>
          </a:xfrm>
          <a:prstGeom prst="rect">
            <a:avLst/>
          </a:prstGeom>
          <a:noFill/>
          <a:ln>
            <a:noFill/>
          </a:ln>
        </p:spPr>
      </p:pic>
      <p:pic>
        <p:nvPicPr>
          <p:cNvPr id="10" name="Imagen 9" descr="WhatsApp Image 2022-06-14 at 9.31.33 AM (2)">
            <a:extLst>
              <a:ext uri="{FF2B5EF4-FFF2-40B4-BE49-F238E27FC236}">
                <a16:creationId xmlns:a16="http://schemas.microsoft.com/office/drawing/2014/main" id="{6502E491-EE59-5ABD-76ED-C3C5ADB67C4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55892" y="1144623"/>
            <a:ext cx="2491043" cy="2436777"/>
          </a:xfrm>
          <a:prstGeom prst="rect">
            <a:avLst/>
          </a:prstGeom>
          <a:noFill/>
          <a:ln>
            <a:noFill/>
          </a:ln>
        </p:spPr>
      </p:pic>
      <p:pic>
        <p:nvPicPr>
          <p:cNvPr id="11" name="Imagen 10">
            <a:extLst>
              <a:ext uri="{FF2B5EF4-FFF2-40B4-BE49-F238E27FC236}">
                <a16:creationId xmlns:a16="http://schemas.microsoft.com/office/drawing/2014/main" id="{A564B65A-3CC2-5625-F660-E32A335D5333}"/>
              </a:ext>
            </a:extLst>
          </p:cNvPr>
          <p:cNvPicPr>
            <a:picLocks noChangeAspect="1"/>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1094613" y="3709800"/>
            <a:ext cx="2924326" cy="2349806"/>
          </a:xfrm>
          <a:prstGeom prst="rect">
            <a:avLst/>
          </a:prstGeom>
          <a:noFill/>
          <a:ln>
            <a:noFill/>
          </a:ln>
        </p:spPr>
      </p:pic>
      <p:pic>
        <p:nvPicPr>
          <p:cNvPr id="13" name="Imagen 12">
            <a:extLst>
              <a:ext uri="{FF2B5EF4-FFF2-40B4-BE49-F238E27FC236}">
                <a16:creationId xmlns:a16="http://schemas.microsoft.com/office/drawing/2014/main" id="{8D870EC9-6DB4-EBB4-55F4-7398B17DCA28}"/>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998794" y="1144623"/>
            <a:ext cx="3057098" cy="2436777"/>
          </a:xfrm>
          <a:prstGeom prst="rect">
            <a:avLst/>
          </a:prstGeom>
          <a:noFill/>
          <a:ln>
            <a:noFill/>
          </a:ln>
        </p:spPr>
      </p:pic>
      <p:pic>
        <p:nvPicPr>
          <p:cNvPr id="15" name="Imagen 14">
            <a:extLst>
              <a:ext uri="{FF2B5EF4-FFF2-40B4-BE49-F238E27FC236}">
                <a16:creationId xmlns:a16="http://schemas.microsoft.com/office/drawing/2014/main" id="{BAA1D6D3-83A0-8AA0-AB11-C069C6C468ED}"/>
              </a:ext>
            </a:extLst>
          </p:cNvPr>
          <p:cNvPicPr>
            <a:picLocks noChangeAspect="1"/>
          </p:cNvPicPr>
          <p:nvPr/>
        </p:nvPicPr>
        <p:blipFill>
          <a:blip r:embed="rId11"/>
          <a:stretch>
            <a:fillRect/>
          </a:stretch>
        </p:blipFill>
        <p:spPr>
          <a:xfrm>
            <a:off x="4094328" y="3684895"/>
            <a:ext cx="2852382" cy="2374711"/>
          </a:xfrm>
          <a:prstGeom prst="rect">
            <a:avLst/>
          </a:prstGeom>
        </p:spPr>
      </p:pic>
    </p:spTree>
    <p:extLst>
      <p:ext uri="{BB962C8B-B14F-4D97-AF65-F5344CB8AC3E}">
        <p14:creationId xmlns:p14="http://schemas.microsoft.com/office/powerpoint/2010/main" val="2579896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1F8965A2-8D82-400F-F06A-3B42C08037DF}"/>
              </a:ext>
            </a:extLst>
          </p:cNvPr>
          <p:cNvSpPr>
            <a:spLocks noGrp="1"/>
          </p:cNvSpPr>
          <p:nvPr>
            <p:ph type="ctrTitle"/>
          </p:nvPr>
        </p:nvSpPr>
        <p:spPr>
          <a:xfrm>
            <a:off x="1220464" y="3429000"/>
            <a:ext cx="7766936" cy="1646302"/>
          </a:xfrm>
        </p:spPr>
        <p:txBody>
          <a:bodyPr/>
          <a:lstStyle/>
          <a:p>
            <a:pPr algn="ctr"/>
            <a:r>
              <a:rPr lang="es-CO" sz="4000" b="1" kern="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GESTION PARA EL FOMENTO Y DESARROLLO DEL DEPORTE</a:t>
            </a:r>
            <a:r>
              <a:rPr lang="es-C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s-C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s-CO" dirty="0"/>
          </a:p>
        </p:txBody>
      </p:sp>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4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BA0D013A-BB7A-E549-2A3F-EFCB93EAABB2}"/>
              </a:ext>
            </a:extLst>
          </p:cNvPr>
          <p:cNvSpPr>
            <a:spLocks noGrp="1"/>
          </p:cNvSpPr>
          <p:nvPr>
            <p:ph type="ctrTitle"/>
          </p:nvPr>
        </p:nvSpPr>
        <p:spPr>
          <a:xfrm>
            <a:off x="695325" y="889001"/>
            <a:ext cx="6762750" cy="672442"/>
          </a:xfrm>
        </p:spPr>
        <p:txBody>
          <a:bodyPr/>
          <a:lstStyle/>
          <a:p>
            <a:pPr algn="l"/>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INTRODUCCION GENERAL</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A9995577-6A6D-5190-0848-A625FC8CB2DB}"/>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DFFB431-0A56-D032-F7B1-A9AD5455AE66}"/>
              </a:ext>
            </a:extLst>
          </p:cNvPr>
          <p:cNvSpPr txBox="1"/>
          <p:nvPr/>
        </p:nvSpPr>
        <p:spPr>
          <a:xfrm>
            <a:off x="600074" y="1657135"/>
            <a:ext cx="9280525" cy="5016758"/>
          </a:xfrm>
          <a:prstGeom prst="rect">
            <a:avLst/>
          </a:prstGeom>
          <a:noFill/>
        </p:spPr>
        <p:txBody>
          <a:bodyPr wrap="square" rtlCol="0">
            <a:spAutoFit/>
          </a:bodyPr>
          <a:lstStyle/>
          <a:p>
            <a:r>
              <a:rPr lang="es-ES"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Contextualización del Sector</a:t>
            </a:r>
          </a:p>
          <a:p>
            <a:endParaRPr lang="es-ES"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400" b="0" i="0" dirty="0">
                <a:solidFill>
                  <a:schemeClr val="tx1"/>
                </a:solidFill>
                <a:effectLst/>
                <a:latin typeface="Arial Narrow" panose="020B0606020202030204" pitchFamily="34" charset="0"/>
              </a:rPr>
              <a:t>El Instituto Deportivo  y Recreativo de Fusagasugá IDERF, es un establecimiento publico de orden municipal, con autonomía administrativa, Personería jurídica y patrimonio independiente integral del sistema nacional del deporte, la recreación, el aprovechamiento del tiempo libre, la educación extraescolar y la educación física en los términos de la normatividad vigente.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Creado mediante el Acuerdo 039 del </a:t>
            </a:r>
            <a:r>
              <a:rPr kumimoji="0" lang="es-CO"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28 de abril </a:t>
            </a:r>
            <a:r>
              <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1995, en el 2023 cumplió veinte ocho años de continua actividad en beneficio del Deporte Fusagasugueño.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Desde el año 1984, a través del acuerdo N°017, tiene a su cargo el manejo y administración de los Escenarios Deportivos del municipio: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ESTADIO FERNANDO MAZUERA VILLEGAS</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COLISEO FÚTBOL DE SALÓN - FUTSAL</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COLISEO CARLOS LLERAS</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COLISEO PARA TEJO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Para todos los efectos legales, el instituto municipal del deporte, la recreación, el aprovechamiento del tiempo libre, la educación extraescolar y la educación física de Fusagasugá, se denomina Instituto Deportivo y Recreativo de Fusagasugá , cuya sigla es IDERF. (Acuerdo No 004 del 30 de noviembre del 2018)</a:t>
            </a:r>
          </a:p>
          <a:p>
            <a:endParaRPr lang="es-ES" sz="1400" b="1" dirty="0">
              <a:solidFill>
                <a:schemeClr val="accent2">
                  <a:lumMod val="75000"/>
                </a:schemeClr>
              </a:solidFill>
              <a:latin typeface="Arial" panose="020B0604020202020204" pitchFamily="34" charset="0"/>
              <a:cs typeface="Arial" panose="020B0604020202020204" pitchFamily="34" charset="0"/>
            </a:endParaRPr>
          </a:p>
          <a:p>
            <a:endParaRPr lang="es-ES" sz="1400" b="1" dirty="0">
              <a:solidFill>
                <a:schemeClr val="accent2">
                  <a:lumMod val="75000"/>
                </a:schemeClr>
              </a:solidFill>
              <a:latin typeface="Arial" panose="020B0604020202020204" pitchFamily="34" charset="0"/>
              <a:cs typeface="Arial" panose="020B0604020202020204" pitchFamily="34" charset="0"/>
            </a:endParaRPr>
          </a:p>
          <a:p>
            <a:endParaRPr lang="es-CO"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0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EFBF86A-0DA9-F209-E775-4C6800675B7F}"/>
              </a:ext>
            </a:extLst>
          </p:cNvPr>
          <p:cNvSpPr txBox="1"/>
          <p:nvPr/>
        </p:nvSpPr>
        <p:spPr>
          <a:xfrm>
            <a:off x="673291" y="1069283"/>
            <a:ext cx="4473053" cy="2166875"/>
          </a:xfrm>
          <a:prstGeom prst="rect">
            <a:avLst/>
          </a:prstGeom>
          <a:noFill/>
        </p:spPr>
        <p:txBody>
          <a:bodyPr wrap="square">
            <a:spAutoFit/>
          </a:bodyPr>
          <a:lstStyle/>
          <a:p>
            <a:pPr>
              <a:lnSpc>
                <a:spcPct val="107000"/>
              </a:lnSpc>
              <a:spcBef>
                <a:spcPts val="200"/>
              </a:spcBef>
            </a:pPr>
            <a:r>
              <a:rPr lang="es-CO" sz="1100" b="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1400" b="1" kern="100" dirty="0">
                <a:effectLst/>
                <a:latin typeface="Arial Narrow" panose="020B0606020202030204" pitchFamily="34" charset="0"/>
                <a:ea typeface="Calibri" panose="020F0502020204030204" pitchFamily="34" charset="0"/>
                <a:cs typeface="Times New Roman" panose="02020603050405020304" pitchFamily="18" charset="0"/>
              </a:rPr>
              <a:t>Escuelas de formación deportiva</a:t>
            </a:r>
            <a:r>
              <a:rPr lang="es-CO" sz="14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86690" algn="just">
              <a:lnSpc>
                <a:spcPct val="150000"/>
              </a:lnSpc>
              <a:spcAft>
                <a:spcPts val="800"/>
              </a:spcAft>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El IDERF, lidera programas sociales encaminados al bienestar físico y mental de sus practicantes entre los cuales se encuentra el proceso Escuelas Deportivas IDERF, como programa dirigido a niños, niñas y adolescentes entre los 3 y los 17 años de edad, del sector urbano y rural del municipio, el cual contiene un enfoque educativo que promueve el aprendizaje técnico y táctico deportivo basado en los fundamentos, reglamentos y los sistemas de juego de cada disciplina deportiva y a su vez, un componente axiológico formativo que aporta a ejercicios comportamentales, sociales, ambientales y familiares en torno a la convivencia y la crianza amorosa. </a:t>
            </a:r>
          </a:p>
        </p:txBody>
      </p:sp>
      <p:sp>
        <p:nvSpPr>
          <p:cNvPr id="10" name="CuadroTexto 9">
            <a:extLst>
              <a:ext uri="{FF2B5EF4-FFF2-40B4-BE49-F238E27FC236}">
                <a16:creationId xmlns:a16="http://schemas.microsoft.com/office/drawing/2014/main" id="{0EB134DB-E591-F3CF-0D61-C5AD69166403}"/>
              </a:ext>
            </a:extLst>
          </p:cNvPr>
          <p:cNvSpPr txBox="1"/>
          <p:nvPr/>
        </p:nvSpPr>
        <p:spPr>
          <a:xfrm>
            <a:off x="3858905" y="793630"/>
            <a:ext cx="6189258" cy="275653"/>
          </a:xfrm>
          <a:prstGeom prst="rect">
            <a:avLst/>
          </a:prstGeom>
          <a:noFill/>
        </p:spPr>
        <p:txBody>
          <a:bodyPr wrap="square">
            <a:spAutoFit/>
          </a:bodyPr>
          <a:lstStyle/>
          <a:p>
            <a:pPr>
              <a:lnSpc>
                <a:spcPct val="107000"/>
              </a:lnSpc>
              <a:spcBef>
                <a:spcPts val="200"/>
              </a:spcBef>
            </a:pPr>
            <a:r>
              <a:rPr lang="es-CO" sz="1200" b="1" kern="100" dirty="0">
                <a:effectLst/>
                <a:latin typeface="Arial" panose="020B0604020202020204" pitchFamily="34" charset="0"/>
                <a:ea typeface="Times New Roman" panose="02020603050405020304" pitchFamily="18" charset="0"/>
                <a:cs typeface="Arial" panose="020B0604020202020204" pitchFamily="34" charset="0"/>
              </a:rPr>
              <a:t>Deporte formativo</a:t>
            </a:r>
          </a:p>
        </p:txBody>
      </p:sp>
      <p:graphicFrame>
        <p:nvGraphicFramePr>
          <p:cNvPr id="13" name="Tabla 12">
            <a:extLst>
              <a:ext uri="{FF2B5EF4-FFF2-40B4-BE49-F238E27FC236}">
                <a16:creationId xmlns:a16="http://schemas.microsoft.com/office/drawing/2014/main" id="{6E0536D8-226B-0925-6259-E808BB4CE5EA}"/>
              </a:ext>
            </a:extLst>
          </p:cNvPr>
          <p:cNvGraphicFramePr>
            <a:graphicFrameLocks noGrp="1"/>
          </p:cNvGraphicFramePr>
          <p:nvPr>
            <p:extLst>
              <p:ext uri="{D42A27DB-BD31-4B8C-83A1-F6EECF244321}">
                <p14:modId xmlns:p14="http://schemas.microsoft.com/office/powerpoint/2010/main" val="2266472567"/>
              </p:ext>
            </p:extLst>
          </p:nvPr>
        </p:nvGraphicFramePr>
        <p:xfrm>
          <a:off x="5399424" y="1379693"/>
          <a:ext cx="4648739" cy="904875"/>
        </p:xfrm>
        <a:graphic>
          <a:graphicData uri="http://schemas.openxmlformats.org/drawingml/2006/table">
            <a:tbl>
              <a:tblPr firstRow="1" firstCol="1" bandRow="1">
                <a:tableStyleId>{5C22544A-7EE6-4342-B048-85BDC9FD1C3A}</a:tableStyleId>
              </a:tblPr>
              <a:tblGrid>
                <a:gridCol w="1196728">
                  <a:extLst>
                    <a:ext uri="{9D8B030D-6E8A-4147-A177-3AD203B41FA5}">
                      <a16:colId xmlns:a16="http://schemas.microsoft.com/office/drawing/2014/main" val="2910544042"/>
                    </a:ext>
                  </a:extLst>
                </a:gridCol>
                <a:gridCol w="992867">
                  <a:extLst>
                    <a:ext uri="{9D8B030D-6E8A-4147-A177-3AD203B41FA5}">
                      <a16:colId xmlns:a16="http://schemas.microsoft.com/office/drawing/2014/main" val="1613331393"/>
                    </a:ext>
                  </a:extLst>
                </a:gridCol>
                <a:gridCol w="893579">
                  <a:extLst>
                    <a:ext uri="{9D8B030D-6E8A-4147-A177-3AD203B41FA5}">
                      <a16:colId xmlns:a16="http://schemas.microsoft.com/office/drawing/2014/main" val="2206796682"/>
                    </a:ext>
                  </a:extLst>
                </a:gridCol>
                <a:gridCol w="751741">
                  <a:extLst>
                    <a:ext uri="{9D8B030D-6E8A-4147-A177-3AD203B41FA5}">
                      <a16:colId xmlns:a16="http://schemas.microsoft.com/office/drawing/2014/main" val="1835578223"/>
                    </a:ext>
                  </a:extLst>
                </a:gridCol>
                <a:gridCol w="813824">
                  <a:extLst>
                    <a:ext uri="{9D8B030D-6E8A-4147-A177-3AD203B41FA5}">
                      <a16:colId xmlns:a16="http://schemas.microsoft.com/office/drawing/2014/main" val="706366339"/>
                    </a:ext>
                  </a:extLst>
                </a:gridCol>
              </a:tblGrid>
              <a:tr h="76308">
                <a:tc gridSpan="5">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ESCUELAS DE FORMACION DEPORTIVA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96798637"/>
                  </a:ext>
                </a:extLst>
              </a:tr>
              <a:tr h="154305">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ATLETISMO</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VOLEIBOL</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PORRISMO</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CICLISMO</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FUTBOL</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0833715"/>
                  </a:ext>
                </a:extLst>
              </a:tr>
              <a:tr h="283210">
                <a:tc>
                  <a:txBody>
                    <a:bodyPr/>
                    <a:lstStyle/>
                    <a:p>
                      <a:pPr marL="180340" algn="just">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CALISTENIA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ESGRIMA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KARATE DO</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FUTSAL</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PARKOUR</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6855146"/>
                  </a:ext>
                </a:extLst>
              </a:tr>
              <a:tr h="208915">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AJEDREZ</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TAEKWONDO</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BALONCESTO</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TENNIS DE</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 MESA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TENNIS DE CAMPO</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7293745"/>
                  </a:ext>
                </a:extLst>
              </a:tr>
              <a:tr h="0">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SKATEBOARDING</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PATINAJE</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PSICOMOTOR</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701753097"/>
                  </a:ext>
                </a:extLst>
              </a:tr>
            </a:tbl>
          </a:graphicData>
        </a:graphic>
      </p:graphicFrame>
      <p:sp>
        <p:nvSpPr>
          <p:cNvPr id="15" name="CuadroTexto 14">
            <a:extLst>
              <a:ext uri="{FF2B5EF4-FFF2-40B4-BE49-F238E27FC236}">
                <a16:creationId xmlns:a16="http://schemas.microsoft.com/office/drawing/2014/main" id="{6821EB7C-7280-C052-83E7-D99F6F296810}"/>
              </a:ext>
            </a:extLst>
          </p:cNvPr>
          <p:cNvSpPr txBox="1"/>
          <p:nvPr/>
        </p:nvSpPr>
        <p:spPr>
          <a:xfrm>
            <a:off x="872402" y="3153828"/>
            <a:ext cx="4273942" cy="1867114"/>
          </a:xfrm>
          <a:prstGeom prst="rect">
            <a:avLst/>
          </a:prstGeom>
          <a:noFill/>
        </p:spPr>
        <p:txBody>
          <a:bodyPr wrap="square">
            <a:spAutoFit/>
          </a:bodyPr>
          <a:lstStyle/>
          <a:p>
            <a:pPr lvl="0" algn="just">
              <a:lnSpc>
                <a:spcPct val="150000"/>
              </a:lnSpc>
              <a:tabLst>
                <a:tab pos="3228975" algn="l"/>
              </a:tabLst>
            </a:pPr>
            <a:r>
              <a:rPr lang="es-CO" sz="1200" b="1" kern="100" dirty="0">
                <a:effectLst/>
                <a:latin typeface="Arial" panose="020B0604020202020204" pitchFamily="34" charset="0"/>
                <a:ea typeface="Calibri" panose="020F0502020204030204" pitchFamily="34" charset="0"/>
                <a:cs typeface="Arial" panose="020B0604020202020204" pitchFamily="34" charset="0"/>
              </a:rPr>
              <a:t>Descentralización de escuelas de formación deportiva sector urbano y rural</a:t>
            </a:r>
            <a:endParaRPr lang="es-CO" sz="1200" b="1" kern="1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tabLst>
                <a:tab pos="3228975" algn="l"/>
              </a:tabLst>
            </a:pPr>
            <a:r>
              <a:rPr lang="es-CO" sz="900" kern="100" dirty="0">
                <a:effectLst/>
                <a:latin typeface="Arial" panose="020B0604020202020204" pitchFamily="34" charset="0"/>
                <a:ea typeface="Calibri" panose="020F0502020204030204" pitchFamily="34" charset="0"/>
                <a:cs typeface="Arial" panose="020B0604020202020204" pitchFamily="34" charset="0"/>
              </a:rPr>
              <a:t>La descentralización de las escuelas de formación deportiva, surgen como una estrategia de crecimiento y masificación de los programas de deporte, está basado en crear programas deportivos en los escenarios deportivos de los barrios, estas escuelas trabajan sobre los mismos fundamentos de las escuelas deportivas del IDERF y su objetivo está dado en formar deportistas de manera integral. </a:t>
            </a:r>
          </a:p>
        </p:txBody>
      </p:sp>
      <p:graphicFrame>
        <p:nvGraphicFramePr>
          <p:cNvPr id="16" name="Tabla 15">
            <a:extLst>
              <a:ext uri="{FF2B5EF4-FFF2-40B4-BE49-F238E27FC236}">
                <a16:creationId xmlns:a16="http://schemas.microsoft.com/office/drawing/2014/main" id="{91BB218D-947F-179C-4336-447D6B1F8F28}"/>
              </a:ext>
            </a:extLst>
          </p:cNvPr>
          <p:cNvGraphicFramePr>
            <a:graphicFrameLocks noGrp="1"/>
          </p:cNvGraphicFramePr>
          <p:nvPr>
            <p:extLst>
              <p:ext uri="{D42A27DB-BD31-4B8C-83A1-F6EECF244321}">
                <p14:modId xmlns:p14="http://schemas.microsoft.com/office/powerpoint/2010/main" val="3430971392"/>
              </p:ext>
            </p:extLst>
          </p:nvPr>
        </p:nvGraphicFramePr>
        <p:xfrm>
          <a:off x="5399423" y="3153828"/>
          <a:ext cx="4766480" cy="1518995"/>
        </p:xfrm>
        <a:graphic>
          <a:graphicData uri="http://schemas.openxmlformats.org/drawingml/2006/table">
            <a:tbl>
              <a:tblPr firstRow="1" firstCol="1" bandRow="1">
                <a:tableStyleId>{5C22544A-7EE6-4342-B048-85BDC9FD1C3A}</a:tableStyleId>
              </a:tblPr>
              <a:tblGrid>
                <a:gridCol w="1091820">
                  <a:extLst>
                    <a:ext uri="{9D8B030D-6E8A-4147-A177-3AD203B41FA5}">
                      <a16:colId xmlns:a16="http://schemas.microsoft.com/office/drawing/2014/main" val="2142402210"/>
                    </a:ext>
                  </a:extLst>
                </a:gridCol>
                <a:gridCol w="829070">
                  <a:extLst>
                    <a:ext uri="{9D8B030D-6E8A-4147-A177-3AD203B41FA5}">
                      <a16:colId xmlns:a16="http://schemas.microsoft.com/office/drawing/2014/main" val="375915505"/>
                    </a:ext>
                  </a:extLst>
                </a:gridCol>
                <a:gridCol w="948530">
                  <a:extLst>
                    <a:ext uri="{9D8B030D-6E8A-4147-A177-3AD203B41FA5}">
                      <a16:colId xmlns:a16="http://schemas.microsoft.com/office/drawing/2014/main" val="1983788685"/>
                    </a:ext>
                  </a:extLst>
                </a:gridCol>
                <a:gridCol w="948530">
                  <a:extLst>
                    <a:ext uri="{9D8B030D-6E8A-4147-A177-3AD203B41FA5}">
                      <a16:colId xmlns:a16="http://schemas.microsoft.com/office/drawing/2014/main" val="2956134534"/>
                    </a:ext>
                  </a:extLst>
                </a:gridCol>
                <a:gridCol w="948530">
                  <a:extLst>
                    <a:ext uri="{9D8B030D-6E8A-4147-A177-3AD203B41FA5}">
                      <a16:colId xmlns:a16="http://schemas.microsoft.com/office/drawing/2014/main" val="3913923559"/>
                    </a:ext>
                  </a:extLst>
                </a:gridCol>
              </a:tblGrid>
              <a:tr h="176568">
                <a:tc gridSpan="5">
                  <a:txBody>
                    <a:bodyPr/>
                    <a:lstStyle/>
                    <a:p>
                      <a:pPr marL="457200"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BARRIOS CON ESCUELAS DE FORMACION</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73349242"/>
                  </a:ext>
                </a:extLst>
              </a:tr>
              <a:tr h="261401">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MACARENA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SANTA ANITA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OLAYA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OBRERO</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GAITAN</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85145097"/>
                  </a:ext>
                </a:extLst>
              </a:tr>
              <a:tr h="129039">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PEKIN 1</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PEKIN 2</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EBE EZER</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MIRADOR</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TEJAR</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4828550"/>
                  </a:ext>
                </a:extLst>
              </a:tr>
              <a:tr h="327584">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PROGRESO</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GRAN COLOMBIA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PARDO LEAL</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COMBOY</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LLANO LARGO</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4950263"/>
                  </a:ext>
                </a:extLst>
              </a:tr>
              <a:tr h="263265">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INDEPENDENCIA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86690" algn="ctr">
                        <a:lnSpc>
                          <a:spcPct val="100000"/>
                        </a:lnSpc>
                        <a:tabLst>
                          <a:tab pos="3228975" algn="l"/>
                        </a:tabLst>
                      </a:pPr>
                      <a:r>
                        <a:rPr lang="es-CO" sz="800" kern="100">
                          <a:effectLst/>
                          <a:latin typeface="Arial" panose="020B0604020202020204" pitchFamily="34" charset="0"/>
                          <a:cs typeface="Arial" panose="020B0604020202020204" pitchFamily="34" charset="0"/>
                        </a:rPr>
                        <a:t>DELICIAS</a:t>
                      </a:r>
                    </a:p>
                    <a:p>
                      <a:pPr marL="457200" algn="ctr">
                        <a:lnSpc>
                          <a:spcPct val="100000"/>
                        </a:lnSpc>
                        <a:tabLst>
                          <a:tab pos="3228975" algn="l"/>
                        </a:tabLst>
                      </a:pPr>
                      <a:r>
                        <a:rPr lang="es-CO" sz="800" kern="100">
                          <a:effectLst/>
                          <a:latin typeface="Arial" panose="020B0604020202020204" pitchFamily="34" charset="0"/>
                          <a:cs typeface="Arial" panose="020B0604020202020204" pitchFamily="34" charset="0"/>
                        </a:rPr>
                        <a:t> </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VILLA ARMERITA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NUEVO BALMORAL</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indent="0"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CONTIGO CON TODO</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36366287"/>
                  </a:ext>
                </a:extLst>
              </a:tr>
              <a:tr h="361138">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CAMBULOS</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SAN FRANCISCO</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LA GLORIETA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0000"/>
                        </a:lnSpc>
                        <a:tabLst>
                          <a:tab pos="3228975" algn="l"/>
                        </a:tabLst>
                      </a:pPr>
                      <a:r>
                        <a:rPr lang="es-CO" sz="800" kern="100" dirty="0">
                          <a:effectLst/>
                          <a:latin typeface="Arial" panose="020B0604020202020204" pitchFamily="34" charset="0"/>
                          <a:cs typeface="Arial" panose="020B0604020202020204" pitchFamily="34" charset="0"/>
                        </a:rPr>
                        <a:t>EL EDEN</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s-CO"/>
                    </a:p>
                  </a:txBody>
                  <a:tcPr/>
                </a:tc>
                <a:extLst>
                  <a:ext uri="{0D108BD9-81ED-4DB2-BD59-A6C34878D82A}">
                    <a16:rowId xmlns:a16="http://schemas.microsoft.com/office/drawing/2014/main" val="71635086"/>
                  </a:ext>
                </a:extLst>
              </a:tr>
            </a:tbl>
          </a:graphicData>
        </a:graphic>
      </p:graphicFrame>
      <p:graphicFrame>
        <p:nvGraphicFramePr>
          <p:cNvPr id="20" name="Tabla 19">
            <a:extLst>
              <a:ext uri="{FF2B5EF4-FFF2-40B4-BE49-F238E27FC236}">
                <a16:creationId xmlns:a16="http://schemas.microsoft.com/office/drawing/2014/main" id="{6BCFA00D-8818-3550-A556-0CF32BC73EDD}"/>
              </a:ext>
            </a:extLst>
          </p:cNvPr>
          <p:cNvGraphicFramePr>
            <a:graphicFrameLocks noGrp="1"/>
          </p:cNvGraphicFramePr>
          <p:nvPr>
            <p:extLst>
              <p:ext uri="{D42A27DB-BD31-4B8C-83A1-F6EECF244321}">
                <p14:modId xmlns:p14="http://schemas.microsoft.com/office/powerpoint/2010/main" val="1371173937"/>
              </p:ext>
            </p:extLst>
          </p:nvPr>
        </p:nvGraphicFramePr>
        <p:xfrm>
          <a:off x="2792431" y="4801259"/>
          <a:ext cx="5213985" cy="1666240"/>
        </p:xfrm>
        <a:graphic>
          <a:graphicData uri="http://schemas.openxmlformats.org/drawingml/2006/table">
            <a:tbl>
              <a:tblPr firstRow="1" firstCol="1" bandRow="1">
                <a:tableStyleId>{5C22544A-7EE6-4342-B048-85BDC9FD1C3A}</a:tableStyleId>
              </a:tblPr>
              <a:tblGrid>
                <a:gridCol w="1172845">
                  <a:extLst>
                    <a:ext uri="{9D8B030D-6E8A-4147-A177-3AD203B41FA5}">
                      <a16:colId xmlns:a16="http://schemas.microsoft.com/office/drawing/2014/main" val="4188075941"/>
                    </a:ext>
                  </a:extLst>
                </a:gridCol>
                <a:gridCol w="996950">
                  <a:extLst>
                    <a:ext uri="{9D8B030D-6E8A-4147-A177-3AD203B41FA5}">
                      <a16:colId xmlns:a16="http://schemas.microsoft.com/office/drawing/2014/main" val="2090982950"/>
                    </a:ext>
                  </a:extLst>
                </a:gridCol>
                <a:gridCol w="1075055">
                  <a:extLst>
                    <a:ext uri="{9D8B030D-6E8A-4147-A177-3AD203B41FA5}">
                      <a16:colId xmlns:a16="http://schemas.microsoft.com/office/drawing/2014/main" val="1954776747"/>
                    </a:ext>
                  </a:extLst>
                </a:gridCol>
                <a:gridCol w="897255">
                  <a:extLst>
                    <a:ext uri="{9D8B030D-6E8A-4147-A177-3AD203B41FA5}">
                      <a16:colId xmlns:a16="http://schemas.microsoft.com/office/drawing/2014/main" val="4020923836"/>
                    </a:ext>
                  </a:extLst>
                </a:gridCol>
                <a:gridCol w="1071880">
                  <a:extLst>
                    <a:ext uri="{9D8B030D-6E8A-4147-A177-3AD203B41FA5}">
                      <a16:colId xmlns:a16="http://schemas.microsoft.com/office/drawing/2014/main" val="3897094042"/>
                    </a:ext>
                  </a:extLst>
                </a:gridCol>
              </a:tblGrid>
              <a:tr h="0">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PROGRAMA</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NUMERO DE INSCRITOS</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2020</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NUMERO DE INSCRITOS</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2021</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NUMERO DE INSCRITOS</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2022</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NUMERO DE INSCRITOS</a:t>
                      </a:r>
                    </a:p>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PRIMER SEMESTRE</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6018928"/>
                  </a:ext>
                </a:extLst>
              </a:tr>
              <a:tr h="0">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ESCUELAS DEPORTIVAS</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847</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1.896</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2.347</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1.805</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7216916"/>
                  </a:ext>
                </a:extLst>
              </a:tr>
              <a:tr h="0">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DEPORTE DESCENTRALIZADO</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299</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776</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813</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549</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1349238"/>
                  </a:ext>
                </a:extLst>
              </a:tr>
              <a:tr h="0">
                <a:tc>
                  <a:txBody>
                    <a:bodyPr/>
                    <a:lstStyle/>
                    <a:p>
                      <a:pPr algn="ct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TOTAL, PÓBLACION ATENDIDA POR AÑO</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1.146</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2.672</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3.160</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2.354</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6109552"/>
                  </a:ext>
                </a:extLst>
              </a:tr>
              <a:tr h="0">
                <a:tc gridSpan="4">
                  <a:txBody>
                    <a:bodyPr/>
                    <a:lstStyle/>
                    <a:p>
                      <a:pPr>
                        <a:lnSpc>
                          <a:spcPct val="100000"/>
                        </a:lnSpc>
                        <a:spcAft>
                          <a:spcPts val="800"/>
                        </a:spcAft>
                        <a:tabLst>
                          <a:tab pos="3228975" algn="l"/>
                        </a:tabLst>
                      </a:pPr>
                      <a:r>
                        <a:rPr lang="es-CO" sz="800" kern="100">
                          <a:effectLst/>
                          <a:latin typeface="Arial" panose="020B0604020202020204" pitchFamily="34" charset="0"/>
                          <a:cs typeface="Arial" panose="020B0604020202020204" pitchFamily="34" charset="0"/>
                        </a:rPr>
                        <a:t>TOTAL, POBLACION ATENDIDA</a:t>
                      </a:r>
                      <a:endParaRPr lang="es-CO" sz="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9.332</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003453"/>
                  </a:ext>
                </a:extLst>
              </a:tr>
            </a:tbl>
          </a:graphicData>
        </a:graphic>
      </p:graphicFrame>
    </p:spTree>
    <p:extLst>
      <p:ext uri="{BB962C8B-B14F-4D97-AF65-F5344CB8AC3E}">
        <p14:creationId xmlns:p14="http://schemas.microsoft.com/office/powerpoint/2010/main" val="13501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118234E-270E-FF2C-D8CC-536DEF94D563}"/>
              </a:ext>
            </a:extLst>
          </p:cNvPr>
          <p:cNvSpPr txBox="1"/>
          <p:nvPr/>
        </p:nvSpPr>
        <p:spPr>
          <a:xfrm>
            <a:off x="549323" y="1054020"/>
            <a:ext cx="8280778" cy="1653722"/>
          </a:xfrm>
          <a:prstGeom prst="rect">
            <a:avLst/>
          </a:prstGeom>
          <a:noFill/>
        </p:spPr>
        <p:txBody>
          <a:bodyPr wrap="square">
            <a:spAutoFit/>
          </a:bodyPr>
          <a:lstStyle/>
          <a:p>
            <a:pPr lvl="0" algn="just">
              <a:lnSpc>
                <a:spcPct val="150000"/>
              </a:lnSpc>
              <a:tabLst>
                <a:tab pos="3228975" algn="l"/>
              </a:tabLst>
            </a:pPr>
            <a:r>
              <a:rPr lang="es-CO" sz="1100" b="1" kern="100" dirty="0">
                <a:effectLst/>
                <a:latin typeface="Arial" panose="020B0604020202020204" pitchFamily="34" charset="0"/>
                <a:ea typeface="Calibri" panose="020F0502020204030204" pitchFamily="34" charset="0"/>
                <a:cs typeface="Arial" panose="020B0604020202020204" pitchFamily="34" charset="0"/>
              </a:rPr>
              <a:t>       </a:t>
            </a:r>
            <a:r>
              <a:rPr lang="es-CO" sz="1400" b="1" kern="100" dirty="0">
                <a:effectLst/>
                <a:latin typeface="Arial" panose="020B0604020202020204" pitchFamily="34" charset="0"/>
                <a:ea typeface="Calibri" panose="020F0502020204030204" pitchFamily="34" charset="0"/>
                <a:cs typeface="Arial" panose="020B0604020202020204" pitchFamily="34" charset="0"/>
              </a:rPr>
              <a:t>Escuelas psicomotoras IDERF</a:t>
            </a: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marL="186690" algn="just">
              <a:lnSpc>
                <a:spcPct val="150000"/>
              </a:lnSpc>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el IDERF ofrece a los niños entre los 3, 4 y 5 años un proyecto denominado “Escuela Psicomotora” por medio del cual se establezcan espacios y procesos de aprendizajes motrices, sociales y afectivos que buscan el inicio y el fortalecimiento de las capacidades físicas, descubriendo habilidades, aptitudes y deficiencias para así implementar procesos de estimulación temprana en las etapas de desarrollo propendiendo por la integralidad del ser humano desde tres dimensiones: lo afectivo, lo social y lo motriz.</a:t>
            </a:r>
          </a:p>
        </p:txBody>
      </p:sp>
      <p:graphicFrame>
        <p:nvGraphicFramePr>
          <p:cNvPr id="12" name="Tabla 11">
            <a:extLst>
              <a:ext uri="{FF2B5EF4-FFF2-40B4-BE49-F238E27FC236}">
                <a16:creationId xmlns:a16="http://schemas.microsoft.com/office/drawing/2014/main" id="{772A85F9-412A-F0C5-E2BB-0B9EF08DD116}"/>
              </a:ext>
            </a:extLst>
          </p:cNvPr>
          <p:cNvGraphicFramePr>
            <a:graphicFrameLocks noGrp="1"/>
          </p:cNvGraphicFramePr>
          <p:nvPr>
            <p:extLst>
              <p:ext uri="{D42A27DB-BD31-4B8C-83A1-F6EECF244321}">
                <p14:modId xmlns:p14="http://schemas.microsoft.com/office/powerpoint/2010/main" val="3670194597"/>
              </p:ext>
            </p:extLst>
          </p:nvPr>
        </p:nvGraphicFramePr>
        <p:xfrm>
          <a:off x="854719" y="2803512"/>
          <a:ext cx="7811609" cy="2367865"/>
        </p:xfrm>
        <a:graphic>
          <a:graphicData uri="http://schemas.openxmlformats.org/drawingml/2006/table">
            <a:tbl>
              <a:tblPr firstRow="1" firstCol="1" bandRow="1">
                <a:tableStyleId>{5C22544A-7EE6-4342-B048-85BDC9FD1C3A}</a:tableStyleId>
              </a:tblPr>
              <a:tblGrid>
                <a:gridCol w="1497460">
                  <a:extLst>
                    <a:ext uri="{9D8B030D-6E8A-4147-A177-3AD203B41FA5}">
                      <a16:colId xmlns:a16="http://schemas.microsoft.com/office/drawing/2014/main" val="434943016"/>
                    </a:ext>
                  </a:extLst>
                </a:gridCol>
                <a:gridCol w="1488506">
                  <a:extLst>
                    <a:ext uri="{9D8B030D-6E8A-4147-A177-3AD203B41FA5}">
                      <a16:colId xmlns:a16="http://schemas.microsoft.com/office/drawing/2014/main" val="2824493225"/>
                    </a:ext>
                  </a:extLst>
                </a:gridCol>
                <a:gridCol w="1584540">
                  <a:extLst>
                    <a:ext uri="{9D8B030D-6E8A-4147-A177-3AD203B41FA5}">
                      <a16:colId xmlns:a16="http://schemas.microsoft.com/office/drawing/2014/main" val="1605917156"/>
                    </a:ext>
                  </a:extLst>
                </a:gridCol>
                <a:gridCol w="1488506">
                  <a:extLst>
                    <a:ext uri="{9D8B030D-6E8A-4147-A177-3AD203B41FA5}">
                      <a16:colId xmlns:a16="http://schemas.microsoft.com/office/drawing/2014/main" val="3492001683"/>
                    </a:ext>
                  </a:extLst>
                </a:gridCol>
                <a:gridCol w="1752597">
                  <a:extLst>
                    <a:ext uri="{9D8B030D-6E8A-4147-A177-3AD203B41FA5}">
                      <a16:colId xmlns:a16="http://schemas.microsoft.com/office/drawing/2014/main" val="1329096517"/>
                    </a:ext>
                  </a:extLst>
                </a:gridCol>
              </a:tblGrid>
              <a:tr h="1386351">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PROGRAMA ESCUELA DE FORMACION DEPORTIVA PSICOMOTOR</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2020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2021</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2022</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PRIMER SEMESTRE</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7484447"/>
                  </a:ext>
                </a:extLst>
              </a:tr>
              <a:tr h="803992">
                <a:tc>
                  <a:txBody>
                    <a:bodyPr/>
                    <a:lstStyle/>
                    <a:p>
                      <a:pPr algn="ctr">
                        <a:lnSpc>
                          <a:spcPct val="100000"/>
                        </a:lnSpc>
                        <a:spcAft>
                          <a:spcPts val="800"/>
                        </a:spcAft>
                        <a:tabLst>
                          <a:tab pos="3228975" algn="l"/>
                        </a:tabLst>
                      </a:pPr>
                      <a:r>
                        <a:rPr lang="es-CO" sz="1100" kern="100">
                          <a:effectLst/>
                          <a:latin typeface="Arial" panose="020B0604020202020204" pitchFamily="34" charset="0"/>
                          <a:cs typeface="Arial" panose="020B0604020202020204" pitchFamily="34" charset="0"/>
                        </a:rPr>
                        <a:t>TOTAL, PÓBLACION ATENDIDA POR AÑO</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185</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659</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674</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412</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63403082"/>
                  </a:ext>
                </a:extLst>
              </a:tr>
              <a:tr h="177522">
                <a:tc gridSpan="4">
                  <a:txBody>
                    <a:bodyPr/>
                    <a:lstStyle/>
                    <a:p>
                      <a:pPr>
                        <a:lnSpc>
                          <a:spcPct val="100000"/>
                        </a:lnSpc>
                        <a:spcAft>
                          <a:spcPts val="800"/>
                        </a:spcAft>
                        <a:tabLst>
                          <a:tab pos="3228975" algn="l"/>
                        </a:tabLst>
                      </a:pPr>
                      <a:r>
                        <a:rPr lang="es-CO" sz="1100" kern="100">
                          <a:effectLst/>
                          <a:latin typeface="Arial" panose="020B0604020202020204" pitchFamily="34" charset="0"/>
                          <a:cs typeface="Arial" panose="020B0604020202020204" pitchFamily="34" charset="0"/>
                        </a:rPr>
                        <a:t>TOTAL, POBLACION ATENDIDA</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a:lnSpc>
                          <a:spcPct val="100000"/>
                        </a:lnSpc>
                        <a:spcAft>
                          <a:spcPts val="800"/>
                        </a:spcAft>
                        <a:tabLst>
                          <a:tab pos="3228975" algn="l"/>
                        </a:tabLst>
                      </a:pPr>
                      <a:r>
                        <a:rPr lang="es-CO" sz="1100" kern="100" dirty="0">
                          <a:effectLst/>
                          <a:latin typeface="Arial" panose="020B0604020202020204" pitchFamily="34" charset="0"/>
                          <a:cs typeface="Arial" panose="020B0604020202020204" pitchFamily="34" charset="0"/>
                        </a:rPr>
                        <a:t>1.930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49193871"/>
                  </a:ext>
                </a:extLst>
              </a:tr>
            </a:tbl>
          </a:graphicData>
        </a:graphic>
      </p:graphicFrame>
    </p:spTree>
    <p:extLst>
      <p:ext uri="{BB962C8B-B14F-4D97-AF65-F5344CB8AC3E}">
        <p14:creationId xmlns:p14="http://schemas.microsoft.com/office/powerpoint/2010/main" val="77296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1A12391-A86B-EDF8-4C75-4851A68A2066}"/>
              </a:ext>
            </a:extLst>
          </p:cNvPr>
          <p:cNvSpPr txBox="1"/>
          <p:nvPr/>
        </p:nvSpPr>
        <p:spPr>
          <a:xfrm>
            <a:off x="1693541" y="957886"/>
            <a:ext cx="1183943" cy="367216"/>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Ciclismo </a:t>
            </a:r>
          </a:p>
        </p:txBody>
      </p:sp>
      <p:pic>
        <p:nvPicPr>
          <p:cNvPr id="8" name="Imagen 7">
            <a:extLst>
              <a:ext uri="{FF2B5EF4-FFF2-40B4-BE49-F238E27FC236}">
                <a16:creationId xmlns:a16="http://schemas.microsoft.com/office/drawing/2014/main" id="{68BCDA98-684B-DEC6-AB0B-DAE0578C1AD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7797" y="1420473"/>
            <a:ext cx="2597150" cy="1609330"/>
          </a:xfrm>
          <a:prstGeom prst="rect">
            <a:avLst/>
          </a:prstGeom>
          <a:noFill/>
          <a:ln>
            <a:noFill/>
          </a:ln>
        </p:spPr>
      </p:pic>
      <p:sp>
        <p:nvSpPr>
          <p:cNvPr id="11" name="CuadroTexto 10">
            <a:extLst>
              <a:ext uri="{FF2B5EF4-FFF2-40B4-BE49-F238E27FC236}">
                <a16:creationId xmlns:a16="http://schemas.microsoft.com/office/drawing/2014/main" id="{6020AB70-5A50-7921-674F-DBB423E77CD4}"/>
              </a:ext>
            </a:extLst>
          </p:cNvPr>
          <p:cNvSpPr txBox="1"/>
          <p:nvPr/>
        </p:nvSpPr>
        <p:spPr>
          <a:xfrm>
            <a:off x="4652750" y="982151"/>
            <a:ext cx="1375011" cy="375552"/>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Karate do </a:t>
            </a:r>
          </a:p>
        </p:txBody>
      </p:sp>
      <p:pic>
        <p:nvPicPr>
          <p:cNvPr id="13" name="Imagen 12">
            <a:extLst>
              <a:ext uri="{FF2B5EF4-FFF2-40B4-BE49-F238E27FC236}">
                <a16:creationId xmlns:a16="http://schemas.microsoft.com/office/drawing/2014/main" id="{1813E207-37D4-90CB-6A69-F8C37864B5C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1680" y="1410750"/>
            <a:ext cx="2597150" cy="1628775"/>
          </a:xfrm>
          <a:prstGeom prst="rect">
            <a:avLst/>
          </a:prstGeom>
          <a:noFill/>
          <a:ln>
            <a:noFill/>
          </a:ln>
        </p:spPr>
      </p:pic>
      <p:sp>
        <p:nvSpPr>
          <p:cNvPr id="15" name="CuadroTexto 14">
            <a:extLst>
              <a:ext uri="{FF2B5EF4-FFF2-40B4-BE49-F238E27FC236}">
                <a16:creationId xmlns:a16="http://schemas.microsoft.com/office/drawing/2014/main" id="{4B707FC7-63B0-D8D7-D463-99C120475C1A}"/>
              </a:ext>
            </a:extLst>
          </p:cNvPr>
          <p:cNvSpPr txBox="1"/>
          <p:nvPr/>
        </p:nvSpPr>
        <p:spPr>
          <a:xfrm>
            <a:off x="7973705" y="986319"/>
            <a:ext cx="910988" cy="367216"/>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Futbol</a:t>
            </a:r>
          </a:p>
        </p:txBody>
      </p:sp>
      <p:pic>
        <p:nvPicPr>
          <p:cNvPr id="17" name="Imagen 16">
            <a:extLst>
              <a:ext uri="{FF2B5EF4-FFF2-40B4-BE49-F238E27FC236}">
                <a16:creationId xmlns:a16="http://schemas.microsoft.com/office/drawing/2014/main" id="{FFCB312F-B5E7-D62A-5EBD-CAC1E3299218}"/>
              </a:ext>
            </a:extLst>
          </p:cNvPr>
          <p:cNvPicPr>
            <a:picLocks noChangeAspect="1"/>
          </p:cNvPicPr>
          <p:nvPr/>
        </p:nvPicPr>
        <p:blipFill>
          <a:blip r:embed="rId6"/>
          <a:stretch>
            <a:fillRect/>
          </a:stretch>
        </p:blipFill>
        <p:spPr>
          <a:xfrm>
            <a:off x="7235563" y="1450853"/>
            <a:ext cx="2772162" cy="1578950"/>
          </a:xfrm>
          <a:prstGeom prst="rect">
            <a:avLst/>
          </a:prstGeom>
        </p:spPr>
      </p:pic>
      <p:sp>
        <p:nvSpPr>
          <p:cNvPr id="19" name="CuadroTexto 18">
            <a:extLst>
              <a:ext uri="{FF2B5EF4-FFF2-40B4-BE49-F238E27FC236}">
                <a16:creationId xmlns:a16="http://schemas.microsoft.com/office/drawing/2014/main" id="{66E16936-85C9-32AC-F3BE-127C32B675A7}"/>
              </a:ext>
            </a:extLst>
          </p:cNvPr>
          <p:cNvSpPr txBox="1"/>
          <p:nvPr/>
        </p:nvSpPr>
        <p:spPr>
          <a:xfrm>
            <a:off x="1582084" y="3439538"/>
            <a:ext cx="1295400" cy="373757"/>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Atletismo</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0" name="Imagen 19">
            <a:extLst>
              <a:ext uri="{FF2B5EF4-FFF2-40B4-BE49-F238E27FC236}">
                <a16:creationId xmlns:a16="http://schemas.microsoft.com/office/drawing/2014/main" id="{C1945077-829D-65A9-BF1C-3EEA8ECDD991}"/>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7797" y="3991467"/>
            <a:ext cx="2597150" cy="1599608"/>
          </a:xfrm>
          <a:prstGeom prst="rect">
            <a:avLst/>
          </a:prstGeom>
          <a:noFill/>
          <a:ln>
            <a:noFill/>
          </a:ln>
        </p:spPr>
      </p:pic>
      <p:sp>
        <p:nvSpPr>
          <p:cNvPr id="22" name="CuadroTexto 21">
            <a:extLst>
              <a:ext uri="{FF2B5EF4-FFF2-40B4-BE49-F238E27FC236}">
                <a16:creationId xmlns:a16="http://schemas.microsoft.com/office/drawing/2014/main" id="{44D393B1-D1CE-FBF7-1BA1-54B54F3C7DAD}"/>
              </a:ext>
            </a:extLst>
          </p:cNvPr>
          <p:cNvSpPr txBox="1"/>
          <p:nvPr/>
        </p:nvSpPr>
        <p:spPr>
          <a:xfrm>
            <a:off x="4821072" y="3439538"/>
            <a:ext cx="1122528" cy="373757"/>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Voleibol</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3" name="Imagen 22">
            <a:extLst>
              <a:ext uri="{FF2B5EF4-FFF2-40B4-BE49-F238E27FC236}">
                <a16:creationId xmlns:a16="http://schemas.microsoft.com/office/drawing/2014/main" id="{DD4AE6D2-D4BF-C6BE-8889-706C3C7490F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83761" y="3986606"/>
            <a:ext cx="2597150" cy="1609330"/>
          </a:xfrm>
          <a:prstGeom prst="rect">
            <a:avLst/>
          </a:prstGeom>
          <a:noFill/>
          <a:ln>
            <a:noFill/>
          </a:ln>
        </p:spPr>
      </p:pic>
      <p:sp>
        <p:nvSpPr>
          <p:cNvPr id="25" name="CuadroTexto 24">
            <a:extLst>
              <a:ext uri="{FF2B5EF4-FFF2-40B4-BE49-F238E27FC236}">
                <a16:creationId xmlns:a16="http://schemas.microsoft.com/office/drawing/2014/main" id="{A577D306-46B4-1B5C-A5B4-C6838C2DD21B}"/>
              </a:ext>
            </a:extLst>
          </p:cNvPr>
          <p:cNvSpPr txBox="1"/>
          <p:nvPr/>
        </p:nvSpPr>
        <p:spPr>
          <a:xfrm>
            <a:off x="8151893" y="3452646"/>
            <a:ext cx="939501" cy="375552"/>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Futsal</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6" name="Imagen 25">
            <a:extLst>
              <a:ext uri="{FF2B5EF4-FFF2-40B4-BE49-F238E27FC236}">
                <a16:creationId xmlns:a16="http://schemas.microsoft.com/office/drawing/2014/main" id="{6052F160-2031-3B47-DC40-8DCE9682301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35563" y="4037243"/>
            <a:ext cx="2772162" cy="1599608"/>
          </a:xfrm>
          <a:prstGeom prst="rect">
            <a:avLst/>
          </a:prstGeom>
          <a:noFill/>
          <a:ln>
            <a:noFill/>
          </a:ln>
        </p:spPr>
      </p:pic>
    </p:spTree>
    <p:extLst>
      <p:ext uri="{BB962C8B-B14F-4D97-AF65-F5344CB8AC3E}">
        <p14:creationId xmlns:p14="http://schemas.microsoft.com/office/powerpoint/2010/main" val="899246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A5AA5F12-10F6-5E75-9082-48DE5893D273}"/>
              </a:ext>
            </a:extLst>
          </p:cNvPr>
          <p:cNvSpPr txBox="1"/>
          <p:nvPr/>
        </p:nvSpPr>
        <p:spPr>
          <a:xfrm>
            <a:off x="1631045" y="918571"/>
            <a:ext cx="1443250" cy="367216"/>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Psicomotor</a:t>
            </a:r>
          </a:p>
        </p:txBody>
      </p:sp>
      <p:pic>
        <p:nvPicPr>
          <p:cNvPr id="6" name="Imagen 5">
            <a:extLst>
              <a:ext uri="{FF2B5EF4-FFF2-40B4-BE49-F238E27FC236}">
                <a16:creationId xmlns:a16="http://schemas.microsoft.com/office/drawing/2014/main" id="{95886016-3CAA-8EAE-6CFA-4DB71A41F56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279" y="1285788"/>
            <a:ext cx="2597150" cy="1628776"/>
          </a:xfrm>
          <a:prstGeom prst="rect">
            <a:avLst/>
          </a:prstGeom>
          <a:noFill/>
          <a:ln>
            <a:noFill/>
          </a:ln>
        </p:spPr>
      </p:pic>
      <p:sp>
        <p:nvSpPr>
          <p:cNvPr id="9" name="CuadroTexto 8">
            <a:extLst>
              <a:ext uri="{FF2B5EF4-FFF2-40B4-BE49-F238E27FC236}">
                <a16:creationId xmlns:a16="http://schemas.microsoft.com/office/drawing/2014/main" id="{5C382958-B127-D9B8-25B1-96276F5322A6}"/>
              </a:ext>
            </a:extLst>
          </p:cNvPr>
          <p:cNvSpPr txBox="1"/>
          <p:nvPr/>
        </p:nvSpPr>
        <p:spPr>
          <a:xfrm>
            <a:off x="4487753" y="860735"/>
            <a:ext cx="1443250" cy="375552"/>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Baloncesto </a:t>
            </a:r>
          </a:p>
        </p:txBody>
      </p:sp>
      <p:pic>
        <p:nvPicPr>
          <p:cNvPr id="10" name="Imagen 9">
            <a:extLst>
              <a:ext uri="{FF2B5EF4-FFF2-40B4-BE49-F238E27FC236}">
                <a16:creationId xmlns:a16="http://schemas.microsoft.com/office/drawing/2014/main" id="{FFD73DE3-82A8-F6FE-13BF-5ADBBC0835D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13339" y="1291618"/>
            <a:ext cx="2597150" cy="1621940"/>
          </a:xfrm>
          <a:prstGeom prst="rect">
            <a:avLst/>
          </a:prstGeom>
          <a:noFill/>
          <a:ln>
            <a:noFill/>
          </a:ln>
        </p:spPr>
      </p:pic>
      <p:sp>
        <p:nvSpPr>
          <p:cNvPr id="13" name="CuadroTexto 12">
            <a:extLst>
              <a:ext uri="{FF2B5EF4-FFF2-40B4-BE49-F238E27FC236}">
                <a16:creationId xmlns:a16="http://schemas.microsoft.com/office/drawing/2014/main" id="{FDD858F7-770A-A894-AEA8-509C953FC7D8}"/>
              </a:ext>
            </a:extLst>
          </p:cNvPr>
          <p:cNvSpPr txBox="1"/>
          <p:nvPr/>
        </p:nvSpPr>
        <p:spPr>
          <a:xfrm>
            <a:off x="7704248" y="889001"/>
            <a:ext cx="1197454" cy="367216"/>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Parkour</a:t>
            </a:r>
          </a:p>
        </p:txBody>
      </p:sp>
      <p:pic>
        <p:nvPicPr>
          <p:cNvPr id="14" name="Imagen 13">
            <a:extLst>
              <a:ext uri="{FF2B5EF4-FFF2-40B4-BE49-F238E27FC236}">
                <a16:creationId xmlns:a16="http://schemas.microsoft.com/office/drawing/2014/main" id="{0385BA35-4026-6367-EE58-239B7B0F7FF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04400" y="1285788"/>
            <a:ext cx="2597150" cy="1628776"/>
          </a:xfrm>
          <a:prstGeom prst="rect">
            <a:avLst/>
          </a:prstGeom>
          <a:noFill/>
          <a:ln>
            <a:noFill/>
          </a:ln>
        </p:spPr>
      </p:pic>
      <p:sp>
        <p:nvSpPr>
          <p:cNvPr id="16" name="CuadroTexto 15">
            <a:extLst>
              <a:ext uri="{FF2B5EF4-FFF2-40B4-BE49-F238E27FC236}">
                <a16:creationId xmlns:a16="http://schemas.microsoft.com/office/drawing/2014/main" id="{83614363-5C54-E3B8-A189-D5953D55C711}"/>
              </a:ext>
            </a:extLst>
          </p:cNvPr>
          <p:cNvSpPr txBox="1"/>
          <p:nvPr/>
        </p:nvSpPr>
        <p:spPr>
          <a:xfrm>
            <a:off x="1487938" y="3393251"/>
            <a:ext cx="1265829" cy="369332"/>
          </a:xfrm>
          <a:prstGeom prst="rect">
            <a:avLst/>
          </a:prstGeom>
          <a:noFill/>
        </p:spPr>
        <p:txBody>
          <a:bodyPr wrap="square">
            <a:spAutoFit/>
          </a:bodyPr>
          <a:lstStyle/>
          <a:p>
            <a:r>
              <a:rPr lang="es-CO" sz="1800" b="1" dirty="0">
                <a:effectLst/>
                <a:latin typeface="Arial" panose="020B0604020202020204" pitchFamily="34" charset="0"/>
                <a:ea typeface="Calibri" panose="020F0502020204030204" pitchFamily="34" charset="0"/>
                <a:cs typeface="Arial" panose="020B0604020202020204" pitchFamily="34" charset="0"/>
              </a:rPr>
              <a:t>Porrismo</a:t>
            </a:r>
            <a:endParaRPr lang="es-CO" b="1"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D895E8DA-0A6F-3DD0-7B67-9D935D28300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78" y="4020774"/>
            <a:ext cx="2597150" cy="1599206"/>
          </a:xfrm>
          <a:prstGeom prst="rect">
            <a:avLst/>
          </a:prstGeom>
          <a:noFill/>
          <a:ln>
            <a:noFill/>
          </a:ln>
        </p:spPr>
      </p:pic>
      <p:sp>
        <p:nvSpPr>
          <p:cNvPr id="19" name="CuadroTexto 18">
            <a:extLst>
              <a:ext uri="{FF2B5EF4-FFF2-40B4-BE49-F238E27FC236}">
                <a16:creationId xmlns:a16="http://schemas.microsoft.com/office/drawing/2014/main" id="{1E5F76B7-0610-7B99-5AB9-0CB55FBCF88A}"/>
              </a:ext>
            </a:extLst>
          </p:cNvPr>
          <p:cNvSpPr txBox="1"/>
          <p:nvPr/>
        </p:nvSpPr>
        <p:spPr>
          <a:xfrm>
            <a:off x="4576463" y="3423720"/>
            <a:ext cx="1265829" cy="375552"/>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Esgrima</a:t>
            </a:r>
          </a:p>
        </p:txBody>
      </p:sp>
      <p:pic>
        <p:nvPicPr>
          <p:cNvPr id="20" name="Imagen 19">
            <a:extLst>
              <a:ext uri="{FF2B5EF4-FFF2-40B4-BE49-F238E27FC236}">
                <a16:creationId xmlns:a16="http://schemas.microsoft.com/office/drawing/2014/main" id="{5A86EF1A-8900-ECAC-1788-EEC11129247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13339" y="4025279"/>
            <a:ext cx="2597150" cy="1604276"/>
          </a:xfrm>
          <a:prstGeom prst="rect">
            <a:avLst/>
          </a:prstGeom>
          <a:noFill/>
          <a:ln>
            <a:noFill/>
          </a:ln>
        </p:spPr>
      </p:pic>
      <p:sp>
        <p:nvSpPr>
          <p:cNvPr id="22" name="CuadroTexto 21">
            <a:extLst>
              <a:ext uri="{FF2B5EF4-FFF2-40B4-BE49-F238E27FC236}">
                <a16:creationId xmlns:a16="http://schemas.microsoft.com/office/drawing/2014/main" id="{51C28DD7-98B7-0D54-E0FC-9088376882BE}"/>
              </a:ext>
            </a:extLst>
          </p:cNvPr>
          <p:cNvSpPr txBox="1"/>
          <p:nvPr/>
        </p:nvSpPr>
        <p:spPr>
          <a:xfrm>
            <a:off x="7559532" y="3393251"/>
            <a:ext cx="1486886" cy="369332"/>
          </a:xfrm>
          <a:prstGeom prst="rect">
            <a:avLst/>
          </a:prstGeom>
          <a:noFill/>
        </p:spPr>
        <p:txBody>
          <a:bodyPr wrap="square">
            <a:spAutoFit/>
          </a:bodyPr>
          <a:lstStyle/>
          <a:p>
            <a:r>
              <a:rPr lang="es-CO" sz="1800" b="1" dirty="0">
                <a:effectLst/>
                <a:latin typeface="Arial" panose="020B0604020202020204" pitchFamily="34" charset="0"/>
                <a:ea typeface="Calibri" panose="020F0502020204030204" pitchFamily="34" charset="0"/>
                <a:cs typeface="Arial" panose="020B0604020202020204" pitchFamily="34" charset="0"/>
              </a:rPr>
              <a:t>Taekwondo</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endParaRPr lang="es-CO" dirty="0"/>
          </a:p>
        </p:txBody>
      </p:sp>
      <p:pic>
        <p:nvPicPr>
          <p:cNvPr id="23" name="Imagen 22">
            <a:extLst>
              <a:ext uri="{FF2B5EF4-FFF2-40B4-BE49-F238E27FC236}">
                <a16:creationId xmlns:a16="http://schemas.microsoft.com/office/drawing/2014/main" id="{804196B3-84A9-4C63-36DD-57E851DDE143}"/>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04400" y="4031210"/>
            <a:ext cx="2597150" cy="1598345"/>
          </a:xfrm>
          <a:prstGeom prst="rect">
            <a:avLst/>
          </a:prstGeom>
          <a:noFill/>
          <a:ln>
            <a:noFill/>
          </a:ln>
        </p:spPr>
      </p:pic>
    </p:spTree>
    <p:extLst>
      <p:ext uri="{BB962C8B-B14F-4D97-AF65-F5344CB8AC3E}">
        <p14:creationId xmlns:p14="http://schemas.microsoft.com/office/powerpoint/2010/main" val="199455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BB30DFD-653E-C1A3-E07C-492099A1E24E}"/>
              </a:ext>
            </a:extLst>
          </p:cNvPr>
          <p:cNvSpPr txBox="1"/>
          <p:nvPr/>
        </p:nvSpPr>
        <p:spPr>
          <a:xfrm>
            <a:off x="1071679" y="1050244"/>
            <a:ext cx="1989161" cy="375552"/>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Tenis de campo</a:t>
            </a:r>
          </a:p>
        </p:txBody>
      </p:sp>
      <p:pic>
        <p:nvPicPr>
          <p:cNvPr id="9" name="Imagen 8">
            <a:extLst>
              <a:ext uri="{FF2B5EF4-FFF2-40B4-BE49-F238E27FC236}">
                <a16:creationId xmlns:a16="http://schemas.microsoft.com/office/drawing/2014/main" id="{A045F0C8-352A-1DD1-F78E-92673890B25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7685" y="1417460"/>
            <a:ext cx="2597150" cy="1446756"/>
          </a:xfrm>
          <a:prstGeom prst="rect">
            <a:avLst/>
          </a:prstGeom>
          <a:noFill/>
          <a:ln>
            <a:noFill/>
          </a:ln>
        </p:spPr>
      </p:pic>
      <p:sp>
        <p:nvSpPr>
          <p:cNvPr id="11" name="CuadroTexto 10">
            <a:extLst>
              <a:ext uri="{FF2B5EF4-FFF2-40B4-BE49-F238E27FC236}">
                <a16:creationId xmlns:a16="http://schemas.microsoft.com/office/drawing/2014/main" id="{4CDCF54C-BF3B-B935-E485-304357259DCD}"/>
              </a:ext>
            </a:extLst>
          </p:cNvPr>
          <p:cNvSpPr txBox="1"/>
          <p:nvPr/>
        </p:nvSpPr>
        <p:spPr>
          <a:xfrm>
            <a:off x="4811165" y="865312"/>
            <a:ext cx="1020170" cy="367216"/>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Ajedrez</a:t>
            </a:r>
          </a:p>
        </p:txBody>
      </p:sp>
      <p:pic>
        <p:nvPicPr>
          <p:cNvPr id="12" name="Imagen 11">
            <a:extLst>
              <a:ext uri="{FF2B5EF4-FFF2-40B4-BE49-F238E27FC236}">
                <a16:creationId xmlns:a16="http://schemas.microsoft.com/office/drawing/2014/main" id="{7EA386E1-FD2B-3E18-F6AA-DFB897FE64F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0315" y="1211364"/>
            <a:ext cx="2583501" cy="1446756"/>
          </a:xfrm>
          <a:prstGeom prst="rect">
            <a:avLst/>
          </a:prstGeom>
          <a:noFill/>
          <a:ln>
            <a:noFill/>
          </a:ln>
        </p:spPr>
      </p:pic>
      <p:sp>
        <p:nvSpPr>
          <p:cNvPr id="14" name="CuadroTexto 13">
            <a:extLst>
              <a:ext uri="{FF2B5EF4-FFF2-40B4-BE49-F238E27FC236}">
                <a16:creationId xmlns:a16="http://schemas.microsoft.com/office/drawing/2014/main" id="{898EADD6-7337-488E-9415-349DAE5D2B4B}"/>
              </a:ext>
            </a:extLst>
          </p:cNvPr>
          <p:cNvSpPr txBox="1"/>
          <p:nvPr/>
        </p:nvSpPr>
        <p:spPr>
          <a:xfrm>
            <a:off x="7711316" y="980280"/>
            <a:ext cx="1334068" cy="373757"/>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Calistenia</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5" name="Imagen 14">
            <a:extLst>
              <a:ext uri="{FF2B5EF4-FFF2-40B4-BE49-F238E27FC236}">
                <a16:creationId xmlns:a16="http://schemas.microsoft.com/office/drawing/2014/main" id="{C32D18B5-7F7E-B5DB-6E65-116916504DF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599" y="1407822"/>
            <a:ext cx="2583501" cy="1425040"/>
          </a:xfrm>
          <a:prstGeom prst="rect">
            <a:avLst/>
          </a:prstGeom>
          <a:noFill/>
          <a:ln>
            <a:noFill/>
          </a:ln>
        </p:spPr>
      </p:pic>
      <p:sp>
        <p:nvSpPr>
          <p:cNvPr id="17" name="CuadroTexto 16">
            <a:extLst>
              <a:ext uri="{FF2B5EF4-FFF2-40B4-BE49-F238E27FC236}">
                <a16:creationId xmlns:a16="http://schemas.microsoft.com/office/drawing/2014/main" id="{EB47B4A7-CA77-DE86-341A-0CDC2D922A2A}"/>
              </a:ext>
            </a:extLst>
          </p:cNvPr>
          <p:cNvSpPr txBox="1"/>
          <p:nvPr/>
        </p:nvSpPr>
        <p:spPr>
          <a:xfrm>
            <a:off x="997505" y="3392675"/>
            <a:ext cx="1879979" cy="375552"/>
          </a:xfrm>
          <a:prstGeom prst="rect">
            <a:avLst/>
          </a:prstGeom>
          <a:noFill/>
        </p:spPr>
        <p:txBody>
          <a:bodyPr wrap="square">
            <a:spAutoFit/>
          </a:bodyPr>
          <a:lstStyle/>
          <a:p>
            <a:pPr lvl="0">
              <a:lnSpc>
                <a:spcPct val="107000"/>
              </a:lnSpc>
              <a:spcAft>
                <a:spcPts val="800"/>
              </a:spcAft>
            </a:pPr>
            <a:r>
              <a:rPr lang="es-CO" sz="1800" b="1" dirty="0" err="1">
                <a:effectLst/>
                <a:latin typeface="Arial" panose="020B0604020202020204" pitchFamily="34" charset="0"/>
                <a:ea typeface="Calibri" panose="020F0502020204030204" pitchFamily="34" charset="0"/>
                <a:cs typeface="Arial" panose="020B0604020202020204" pitchFamily="34" charset="0"/>
              </a:rPr>
              <a:t>Skateboarding</a:t>
            </a:r>
            <a:endParaRPr lang="es-CO" sz="1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Imagen 17">
            <a:extLst>
              <a:ext uri="{FF2B5EF4-FFF2-40B4-BE49-F238E27FC236}">
                <a16:creationId xmlns:a16="http://schemas.microsoft.com/office/drawing/2014/main" id="{12FA843A-7C15-2312-0DF6-830F309A5B1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9841" y="4105374"/>
            <a:ext cx="2597150" cy="1425040"/>
          </a:xfrm>
          <a:prstGeom prst="rect">
            <a:avLst/>
          </a:prstGeom>
          <a:noFill/>
          <a:ln>
            <a:noFill/>
          </a:ln>
        </p:spPr>
      </p:pic>
      <p:sp>
        <p:nvSpPr>
          <p:cNvPr id="20" name="CuadroTexto 19">
            <a:extLst>
              <a:ext uri="{FF2B5EF4-FFF2-40B4-BE49-F238E27FC236}">
                <a16:creationId xmlns:a16="http://schemas.microsoft.com/office/drawing/2014/main" id="{A4C17B54-551D-BB2A-E097-AEB9CC46EF57}"/>
              </a:ext>
            </a:extLst>
          </p:cNvPr>
          <p:cNvSpPr txBox="1"/>
          <p:nvPr/>
        </p:nvSpPr>
        <p:spPr>
          <a:xfrm>
            <a:off x="4681510" y="4637638"/>
            <a:ext cx="1279477" cy="369332"/>
          </a:xfrm>
          <a:prstGeom prst="rect">
            <a:avLst/>
          </a:prstGeom>
          <a:noFill/>
        </p:spPr>
        <p:txBody>
          <a:bodyPr wrap="square">
            <a:spAutoFit/>
          </a:bodyPr>
          <a:lstStyle/>
          <a:p>
            <a:r>
              <a:rPr lang="es-CO" sz="1800" b="1" dirty="0">
                <a:effectLst/>
                <a:latin typeface="Arial" panose="020B0604020202020204" pitchFamily="34" charset="0"/>
                <a:ea typeface="Calibri" panose="020F0502020204030204" pitchFamily="34" charset="0"/>
                <a:cs typeface="Arial" panose="020B0604020202020204" pitchFamily="34" charset="0"/>
              </a:rPr>
              <a:t>Patinaje</a:t>
            </a:r>
            <a:endParaRPr lang="es-CO" b="1" dirty="0">
              <a:latin typeface="Arial" panose="020B0604020202020204" pitchFamily="34" charset="0"/>
              <a:cs typeface="Arial" panose="020B0604020202020204" pitchFamily="34" charset="0"/>
            </a:endParaRPr>
          </a:p>
        </p:txBody>
      </p:sp>
      <p:pic>
        <p:nvPicPr>
          <p:cNvPr id="21" name="Imagen 20">
            <a:extLst>
              <a:ext uri="{FF2B5EF4-FFF2-40B4-BE49-F238E27FC236}">
                <a16:creationId xmlns:a16="http://schemas.microsoft.com/office/drawing/2014/main" id="{103D457E-3A7B-CD42-BD56-13035FA9356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77266" y="5029685"/>
            <a:ext cx="2487967" cy="1453294"/>
          </a:xfrm>
          <a:prstGeom prst="rect">
            <a:avLst/>
          </a:prstGeom>
          <a:noFill/>
          <a:ln>
            <a:noFill/>
          </a:ln>
        </p:spPr>
      </p:pic>
      <p:sp>
        <p:nvSpPr>
          <p:cNvPr id="23" name="CuadroTexto 22">
            <a:extLst>
              <a:ext uri="{FF2B5EF4-FFF2-40B4-BE49-F238E27FC236}">
                <a16:creationId xmlns:a16="http://schemas.microsoft.com/office/drawing/2014/main" id="{0A898C25-6446-F6AE-16DA-3F11AACA6A56}"/>
              </a:ext>
            </a:extLst>
          </p:cNvPr>
          <p:cNvSpPr txBox="1"/>
          <p:nvPr/>
        </p:nvSpPr>
        <p:spPr>
          <a:xfrm>
            <a:off x="7527732" y="3363828"/>
            <a:ext cx="2142368" cy="375552"/>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Deporte adaptado </a:t>
            </a:r>
          </a:p>
        </p:txBody>
      </p:sp>
      <p:pic>
        <p:nvPicPr>
          <p:cNvPr id="24" name="Imagen 23">
            <a:extLst>
              <a:ext uri="{FF2B5EF4-FFF2-40B4-BE49-F238E27FC236}">
                <a16:creationId xmlns:a16="http://schemas.microsoft.com/office/drawing/2014/main" id="{5538EB06-D560-B9D7-C383-B8DDE5B8DCC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88419" y="3956757"/>
            <a:ext cx="2583501" cy="1425041"/>
          </a:xfrm>
          <a:prstGeom prst="rect">
            <a:avLst/>
          </a:prstGeom>
          <a:noFill/>
          <a:ln>
            <a:noFill/>
          </a:ln>
        </p:spPr>
      </p:pic>
      <p:sp>
        <p:nvSpPr>
          <p:cNvPr id="26" name="CuadroTexto 25">
            <a:extLst>
              <a:ext uri="{FF2B5EF4-FFF2-40B4-BE49-F238E27FC236}">
                <a16:creationId xmlns:a16="http://schemas.microsoft.com/office/drawing/2014/main" id="{332F3FB5-0B00-A660-6FA3-BAE96C2E1AC1}"/>
              </a:ext>
            </a:extLst>
          </p:cNvPr>
          <p:cNvSpPr txBox="1"/>
          <p:nvPr/>
        </p:nvSpPr>
        <p:spPr>
          <a:xfrm>
            <a:off x="4350389" y="2770105"/>
            <a:ext cx="1750655" cy="375552"/>
          </a:xfrm>
          <a:prstGeom prst="rect">
            <a:avLst/>
          </a:prstGeom>
          <a:noFill/>
        </p:spPr>
        <p:txBody>
          <a:bodyPr wrap="square">
            <a:spAutoFit/>
          </a:bodyPr>
          <a:lstStyle/>
          <a:p>
            <a:pPr lvl="0">
              <a:lnSpc>
                <a:spcPct val="107000"/>
              </a:lnSpc>
              <a:spcAft>
                <a:spcPts val="800"/>
              </a:spcAft>
            </a:pPr>
            <a:r>
              <a:rPr lang="es-CO" sz="1800" b="1" dirty="0">
                <a:effectLst/>
                <a:latin typeface="Arial" panose="020B0604020202020204" pitchFamily="34" charset="0"/>
                <a:ea typeface="Calibri" panose="020F0502020204030204" pitchFamily="34" charset="0"/>
                <a:cs typeface="Arial" panose="020B0604020202020204" pitchFamily="34" charset="0"/>
              </a:rPr>
              <a:t>Tenis de mesa</a:t>
            </a:r>
          </a:p>
        </p:txBody>
      </p:sp>
      <p:pic>
        <p:nvPicPr>
          <p:cNvPr id="27" name="Imagen 26">
            <a:extLst>
              <a:ext uri="{FF2B5EF4-FFF2-40B4-BE49-F238E27FC236}">
                <a16:creationId xmlns:a16="http://schemas.microsoft.com/office/drawing/2014/main" id="{779372CD-D231-90F0-0D8D-06AAB83C5E90}"/>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02097" y="3112088"/>
            <a:ext cx="2487967" cy="1525550"/>
          </a:xfrm>
          <a:prstGeom prst="rect">
            <a:avLst/>
          </a:prstGeom>
          <a:noFill/>
          <a:ln>
            <a:noFill/>
          </a:ln>
        </p:spPr>
      </p:pic>
    </p:spTree>
    <p:extLst>
      <p:ext uri="{BB962C8B-B14F-4D97-AF65-F5344CB8AC3E}">
        <p14:creationId xmlns:p14="http://schemas.microsoft.com/office/powerpoint/2010/main" val="123581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AA3BD3D-4743-4308-8321-77CD36D035A5}"/>
              </a:ext>
            </a:extLst>
          </p:cNvPr>
          <p:cNvSpPr txBox="1"/>
          <p:nvPr/>
        </p:nvSpPr>
        <p:spPr>
          <a:xfrm>
            <a:off x="4070445" y="889001"/>
            <a:ext cx="2794379" cy="458780"/>
          </a:xfrm>
          <a:prstGeom prst="rect">
            <a:avLst/>
          </a:prstGeom>
          <a:noFill/>
        </p:spPr>
        <p:txBody>
          <a:bodyPr wrap="square">
            <a:spAutoFit/>
          </a:bodyPr>
          <a:lstStyle/>
          <a:p>
            <a:pPr>
              <a:lnSpc>
                <a:spcPct val="107000"/>
              </a:lnSpc>
              <a:spcBef>
                <a:spcPts val="200"/>
              </a:spcBef>
            </a:pPr>
            <a:r>
              <a:rPr lang="es-CO" sz="2400" b="1" kern="100" dirty="0">
                <a:effectLst/>
                <a:latin typeface="Arial" panose="020B0604020202020204" pitchFamily="34" charset="0"/>
                <a:ea typeface="Times New Roman" panose="02020603050405020304" pitchFamily="18" charset="0"/>
                <a:cs typeface="Arial" panose="020B0604020202020204" pitchFamily="34" charset="0"/>
              </a:rPr>
              <a:t>Deporte asociado </a:t>
            </a:r>
          </a:p>
        </p:txBody>
      </p:sp>
      <p:sp>
        <p:nvSpPr>
          <p:cNvPr id="11" name="CuadroTexto 10">
            <a:extLst>
              <a:ext uri="{FF2B5EF4-FFF2-40B4-BE49-F238E27FC236}">
                <a16:creationId xmlns:a16="http://schemas.microsoft.com/office/drawing/2014/main" id="{7B7BFE1D-3BC9-8F5D-4497-34ED52755460}"/>
              </a:ext>
            </a:extLst>
          </p:cNvPr>
          <p:cNvSpPr txBox="1"/>
          <p:nvPr/>
        </p:nvSpPr>
        <p:spPr>
          <a:xfrm>
            <a:off x="808630" y="1321855"/>
            <a:ext cx="8772098" cy="600164"/>
          </a:xfrm>
          <a:prstGeom prst="rect">
            <a:avLst/>
          </a:prstGeom>
          <a:noFill/>
        </p:spPr>
        <p:txBody>
          <a:bodyPr wrap="square">
            <a:spAutoFit/>
          </a:bodyPr>
          <a:lstStyle/>
          <a:p>
            <a:pPr marL="186690" algn="just">
              <a:spcAft>
                <a:spcPts val="800"/>
              </a:spcAft>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En la actualidad en Fusagasugá, existen 48 clubes Deportivos reconocidos, donde se garantiza la representación de nuestro municipio en los diferentes eventos deportivos a nivel competitivo, para lo cual se disponen apoyos en recursos administrativos, técnicos, logísticos y financieros (con el fin de aumentar su participación en los certámenes deportivos organizados por las ligas y federaciones y para el desarrollo del objeto social.</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Tabla 20">
            <a:extLst>
              <a:ext uri="{FF2B5EF4-FFF2-40B4-BE49-F238E27FC236}">
                <a16:creationId xmlns:a16="http://schemas.microsoft.com/office/drawing/2014/main" id="{C389D1D3-2CA4-0C55-A364-4E939906E728}"/>
              </a:ext>
            </a:extLst>
          </p:cNvPr>
          <p:cNvGraphicFramePr>
            <a:graphicFrameLocks noGrp="1"/>
          </p:cNvGraphicFramePr>
          <p:nvPr>
            <p:extLst>
              <p:ext uri="{D42A27DB-BD31-4B8C-83A1-F6EECF244321}">
                <p14:modId xmlns:p14="http://schemas.microsoft.com/office/powerpoint/2010/main" val="659271956"/>
              </p:ext>
            </p:extLst>
          </p:nvPr>
        </p:nvGraphicFramePr>
        <p:xfrm>
          <a:off x="1119116" y="1922019"/>
          <a:ext cx="4490114" cy="4352938"/>
        </p:xfrm>
        <a:graphic>
          <a:graphicData uri="http://schemas.openxmlformats.org/drawingml/2006/table">
            <a:tbl>
              <a:tblPr firstRow="1" firstCol="1" bandRow="1">
                <a:tableStyleId>{5C22544A-7EE6-4342-B048-85BDC9FD1C3A}</a:tableStyleId>
              </a:tblPr>
              <a:tblGrid>
                <a:gridCol w="2245057">
                  <a:extLst>
                    <a:ext uri="{9D8B030D-6E8A-4147-A177-3AD203B41FA5}">
                      <a16:colId xmlns:a16="http://schemas.microsoft.com/office/drawing/2014/main" val="4113313029"/>
                    </a:ext>
                  </a:extLst>
                </a:gridCol>
                <a:gridCol w="2245057">
                  <a:extLst>
                    <a:ext uri="{9D8B030D-6E8A-4147-A177-3AD203B41FA5}">
                      <a16:colId xmlns:a16="http://schemas.microsoft.com/office/drawing/2014/main" val="2165650701"/>
                    </a:ext>
                  </a:extLst>
                </a:gridCol>
              </a:tblGrid>
              <a:tr h="149227">
                <a:tc>
                  <a:txBody>
                    <a:bodyPr/>
                    <a:lstStyle/>
                    <a:p>
                      <a:pPr marL="457200" algn="ctr">
                        <a:lnSpc>
                          <a:spcPct val="107000"/>
                        </a:lnSpc>
                        <a:tabLst>
                          <a:tab pos="3228975" algn="l"/>
                        </a:tabLst>
                      </a:pPr>
                      <a:r>
                        <a:rPr lang="es-CO" sz="1000" kern="100" dirty="0">
                          <a:effectLst/>
                        </a:rPr>
                        <a:t>DEPORTE</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tc>
                  <a:txBody>
                    <a:bodyPr/>
                    <a:lstStyle/>
                    <a:p>
                      <a:pPr marL="457200" algn="ctr">
                        <a:lnSpc>
                          <a:spcPct val="107000"/>
                        </a:lnSpc>
                        <a:spcAft>
                          <a:spcPts val="800"/>
                        </a:spcAft>
                        <a:tabLst>
                          <a:tab pos="3228975" algn="l"/>
                        </a:tabLst>
                      </a:pPr>
                      <a:r>
                        <a:rPr lang="es-CO" sz="1000" kern="100">
                          <a:effectLst/>
                        </a:rPr>
                        <a:t>NOMBRE DEL CLUB</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3445873448"/>
                  </a:ext>
                </a:extLst>
              </a:tr>
              <a:tr h="149288">
                <a:tc rowSpan="3">
                  <a:txBody>
                    <a:bodyPr/>
                    <a:lstStyle/>
                    <a:p>
                      <a:pPr marL="457200" algn="ctr">
                        <a:lnSpc>
                          <a:spcPct val="107000"/>
                        </a:lnSpc>
                        <a:tabLst>
                          <a:tab pos="3228975" algn="l"/>
                        </a:tabLst>
                      </a:pPr>
                      <a:r>
                        <a:rPr lang="es-CO" sz="1000" kern="100">
                          <a:effectLst/>
                        </a:rPr>
                        <a:t>ATLETISMO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nchor="ctr"/>
                </a:tc>
                <a:tc>
                  <a:txBody>
                    <a:bodyPr/>
                    <a:lstStyle/>
                    <a:p>
                      <a:pPr marL="457200" algn="just">
                        <a:lnSpc>
                          <a:spcPct val="107000"/>
                        </a:lnSpc>
                        <a:spcAft>
                          <a:spcPts val="800"/>
                        </a:spcAft>
                        <a:tabLst>
                          <a:tab pos="3228975" algn="l"/>
                        </a:tabLst>
                      </a:pPr>
                      <a:r>
                        <a:rPr lang="es-CO" sz="1000" kern="100" dirty="0">
                          <a:effectLst/>
                        </a:rPr>
                        <a:t>Triatlón</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3557099201"/>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dirty="0">
                          <a:effectLst/>
                        </a:rPr>
                        <a:t>Atletismo de Cundinamarca</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3753973702"/>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Atletismo CAFU</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595795798"/>
                  </a:ext>
                </a:extLst>
              </a:tr>
              <a:tr h="149288">
                <a:tc rowSpan="2">
                  <a:txBody>
                    <a:bodyPr/>
                    <a:lstStyle/>
                    <a:p>
                      <a:pPr marL="457200" algn="ctr">
                        <a:lnSpc>
                          <a:spcPct val="107000"/>
                        </a:lnSpc>
                        <a:tabLst>
                          <a:tab pos="3228975" algn="l"/>
                        </a:tabLst>
                      </a:pPr>
                      <a:r>
                        <a:rPr lang="es-CO" sz="1000" kern="100">
                          <a:effectLst/>
                        </a:rPr>
                        <a:t>BALONCESTO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nchor="ctr"/>
                </a:tc>
                <a:tc>
                  <a:txBody>
                    <a:bodyPr/>
                    <a:lstStyle/>
                    <a:p>
                      <a:pPr marL="457200" algn="just">
                        <a:lnSpc>
                          <a:spcPct val="107000"/>
                        </a:lnSpc>
                        <a:spcAft>
                          <a:spcPts val="800"/>
                        </a:spcAft>
                        <a:tabLst>
                          <a:tab pos="3228975" algn="l"/>
                        </a:tabLst>
                      </a:pPr>
                      <a:r>
                        <a:rPr lang="es-CO" sz="1000" kern="100">
                          <a:effectLst/>
                        </a:rPr>
                        <a:t>Independiente</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4082434987"/>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BF-Orange’s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566081242"/>
                  </a:ext>
                </a:extLst>
              </a:tr>
              <a:tr h="149288">
                <a:tc rowSpan="4">
                  <a:txBody>
                    <a:bodyPr/>
                    <a:lstStyle/>
                    <a:p>
                      <a:pPr marL="457200" algn="ctr">
                        <a:lnSpc>
                          <a:spcPct val="107000"/>
                        </a:lnSpc>
                        <a:tabLst>
                          <a:tab pos="3228975" algn="l"/>
                        </a:tabLst>
                      </a:pPr>
                      <a:r>
                        <a:rPr lang="es-CO" sz="1000" kern="100">
                          <a:effectLst/>
                        </a:rPr>
                        <a:t>CICLISMO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nchor="ctr"/>
                </a:tc>
                <a:tc>
                  <a:txBody>
                    <a:bodyPr/>
                    <a:lstStyle/>
                    <a:p>
                      <a:pPr marL="457200" algn="just">
                        <a:lnSpc>
                          <a:spcPct val="107000"/>
                        </a:lnSpc>
                        <a:spcAft>
                          <a:spcPts val="800"/>
                        </a:spcAft>
                        <a:tabLst>
                          <a:tab pos="3228975" algn="l"/>
                        </a:tabLst>
                      </a:pPr>
                      <a:r>
                        <a:rPr lang="es-CO" sz="1000" kern="100">
                          <a:effectLst/>
                        </a:rPr>
                        <a:t>Ciclo Ruta Victor H. gONZALEZ</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2046351141"/>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Canapro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1915671420"/>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Ciclo Ejecutivos Suma Paz</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896007711"/>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BMX Fusagasugá</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3240916497"/>
                  </a:ext>
                </a:extLst>
              </a:tr>
              <a:tr h="149288">
                <a:tc>
                  <a:txBody>
                    <a:bodyPr/>
                    <a:lstStyle/>
                    <a:p>
                      <a:pPr marL="457200" algn="ctr">
                        <a:lnSpc>
                          <a:spcPct val="107000"/>
                        </a:lnSpc>
                        <a:tabLst>
                          <a:tab pos="3228975" algn="l"/>
                        </a:tabLst>
                      </a:pPr>
                      <a:r>
                        <a:rPr lang="es-CO" sz="1000" kern="100">
                          <a:effectLst/>
                        </a:rPr>
                        <a:t>ESGRIMA</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tc>
                  <a:txBody>
                    <a:bodyPr/>
                    <a:lstStyle/>
                    <a:p>
                      <a:pPr marL="457200" algn="just">
                        <a:lnSpc>
                          <a:spcPct val="107000"/>
                        </a:lnSpc>
                        <a:spcAft>
                          <a:spcPts val="800"/>
                        </a:spcAft>
                        <a:tabLst>
                          <a:tab pos="3228975" algn="l"/>
                        </a:tabLst>
                      </a:pPr>
                      <a:r>
                        <a:rPr lang="es-CO" sz="1000" kern="100">
                          <a:effectLst/>
                        </a:rPr>
                        <a:t>Fusa Fencing</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482421054"/>
                  </a:ext>
                </a:extLst>
              </a:tr>
              <a:tr h="149288">
                <a:tc rowSpan="2">
                  <a:txBody>
                    <a:bodyPr/>
                    <a:lstStyle/>
                    <a:p>
                      <a:pPr marL="457200" algn="ctr">
                        <a:lnSpc>
                          <a:spcPct val="107000"/>
                        </a:lnSpc>
                        <a:tabLst>
                          <a:tab pos="3228975" algn="l"/>
                        </a:tabLst>
                      </a:pPr>
                      <a:r>
                        <a:rPr lang="es-CO" sz="1000" kern="100">
                          <a:effectLst/>
                        </a:rPr>
                        <a:t>DISCAPACIDAD</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tc>
                  <a:txBody>
                    <a:bodyPr/>
                    <a:lstStyle/>
                    <a:p>
                      <a:pPr marL="457200" algn="just">
                        <a:lnSpc>
                          <a:spcPct val="107000"/>
                        </a:lnSpc>
                        <a:spcAft>
                          <a:spcPts val="800"/>
                        </a:spcAft>
                        <a:tabLst>
                          <a:tab pos="3228975" algn="l"/>
                        </a:tabLst>
                      </a:pPr>
                      <a:r>
                        <a:rPr lang="es-CO" sz="1000" kern="100">
                          <a:effectLst/>
                        </a:rPr>
                        <a:t>Vida de Campeones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4075843832"/>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Delfines de Fusagasug´- Para natacion</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2796016883"/>
                  </a:ext>
                </a:extLst>
              </a:tr>
              <a:tr h="149288">
                <a:tc rowSpan="11">
                  <a:txBody>
                    <a:bodyPr/>
                    <a:lstStyle/>
                    <a:p>
                      <a:pPr marL="457200" algn="ctr">
                        <a:lnSpc>
                          <a:spcPct val="107000"/>
                        </a:lnSpc>
                        <a:tabLst>
                          <a:tab pos="3228975" algn="l"/>
                        </a:tabLst>
                      </a:pPr>
                      <a:r>
                        <a:rPr lang="es-CO" sz="1000" kern="100">
                          <a:effectLst/>
                        </a:rPr>
                        <a:t>FUTBOL</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nchor="ctr"/>
                </a:tc>
                <a:tc>
                  <a:txBody>
                    <a:bodyPr/>
                    <a:lstStyle/>
                    <a:p>
                      <a:pPr marL="457200" algn="just">
                        <a:lnSpc>
                          <a:spcPct val="107000"/>
                        </a:lnSpc>
                        <a:spcAft>
                          <a:spcPts val="800"/>
                        </a:spcAft>
                        <a:tabLst>
                          <a:tab pos="3228975" algn="l"/>
                        </a:tabLst>
                      </a:pPr>
                      <a:r>
                        <a:rPr lang="es-CO" sz="1000" kern="100">
                          <a:effectLst/>
                        </a:rPr>
                        <a:t>Athletic Fusa F.C</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4289884764"/>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Bluemartin F.C</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69228381"/>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Celtik F.C</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1812284749"/>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Deportfusa</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735498154"/>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Fundejor Fusagasugá</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504849167"/>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GBR F.C</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4272555663"/>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Juventud F.C</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2728460148"/>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La Masia Fusagasugá</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2293443799"/>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Soccer Fusagasugá</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946447286"/>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Sporting Futbol Club</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985801357"/>
                  </a:ext>
                </a:extLst>
              </a:tr>
              <a:tr h="149288">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Tiger Soccer Fusagasugá D.C</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2070504891"/>
                  </a:ext>
                </a:extLst>
              </a:tr>
              <a:tr h="149288">
                <a:tc>
                  <a:txBody>
                    <a:bodyPr/>
                    <a:lstStyle/>
                    <a:p>
                      <a:pPr marL="457200" algn="ctr">
                        <a:lnSpc>
                          <a:spcPct val="107000"/>
                        </a:lnSpc>
                        <a:tabLst>
                          <a:tab pos="3228975" algn="l"/>
                        </a:tabLst>
                      </a:pPr>
                      <a:r>
                        <a:rPr lang="es-CO" sz="1000" kern="100">
                          <a:effectLst/>
                        </a:rPr>
                        <a:t>TENNIS DE CAMPO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tc>
                  <a:txBody>
                    <a:bodyPr/>
                    <a:lstStyle/>
                    <a:p>
                      <a:pPr marL="457200" algn="just">
                        <a:lnSpc>
                          <a:spcPct val="107000"/>
                        </a:lnSpc>
                        <a:spcAft>
                          <a:spcPts val="800"/>
                        </a:spcAft>
                        <a:tabLst>
                          <a:tab pos="3228975" algn="l"/>
                        </a:tabLst>
                      </a:pPr>
                      <a:r>
                        <a:rPr lang="es-CO" sz="1000" kern="100">
                          <a:effectLst/>
                        </a:rPr>
                        <a:t>Ciudad Jardín</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3350692288"/>
                  </a:ext>
                </a:extLst>
              </a:tr>
              <a:tr h="149288">
                <a:tc>
                  <a:txBody>
                    <a:bodyPr/>
                    <a:lstStyle/>
                    <a:p>
                      <a:pPr marL="457200" algn="ctr">
                        <a:lnSpc>
                          <a:spcPct val="107000"/>
                        </a:lnSpc>
                        <a:tabLst>
                          <a:tab pos="3228975" algn="l"/>
                        </a:tabLst>
                      </a:pPr>
                      <a:r>
                        <a:rPr lang="es-CO" sz="1000" kern="100">
                          <a:effectLst/>
                        </a:rPr>
                        <a:t>VOLEIBOL</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tc>
                  <a:txBody>
                    <a:bodyPr/>
                    <a:lstStyle/>
                    <a:p>
                      <a:pPr marL="457200" algn="just">
                        <a:lnSpc>
                          <a:spcPct val="107000"/>
                        </a:lnSpc>
                        <a:spcAft>
                          <a:spcPts val="800"/>
                        </a:spcAft>
                        <a:tabLst>
                          <a:tab pos="3228975" algn="l"/>
                        </a:tabLst>
                      </a:pPr>
                      <a:r>
                        <a:rPr lang="es-CO" sz="1000" kern="100" dirty="0" err="1">
                          <a:effectLst/>
                        </a:rPr>
                        <a:t>Forcevolley</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160" marR="66160" marT="0" marB="0"/>
                </a:tc>
                <a:extLst>
                  <a:ext uri="{0D108BD9-81ED-4DB2-BD59-A6C34878D82A}">
                    <a16:rowId xmlns:a16="http://schemas.microsoft.com/office/drawing/2014/main" val="3199484671"/>
                  </a:ext>
                </a:extLst>
              </a:tr>
            </a:tbl>
          </a:graphicData>
        </a:graphic>
      </p:graphicFrame>
      <p:graphicFrame>
        <p:nvGraphicFramePr>
          <p:cNvPr id="22" name="Tabla 21">
            <a:extLst>
              <a:ext uri="{FF2B5EF4-FFF2-40B4-BE49-F238E27FC236}">
                <a16:creationId xmlns:a16="http://schemas.microsoft.com/office/drawing/2014/main" id="{53EF9720-AF98-A0BD-87F5-51B946E1F32F}"/>
              </a:ext>
            </a:extLst>
          </p:cNvPr>
          <p:cNvGraphicFramePr>
            <a:graphicFrameLocks noGrp="1"/>
          </p:cNvGraphicFramePr>
          <p:nvPr>
            <p:extLst>
              <p:ext uri="{D42A27DB-BD31-4B8C-83A1-F6EECF244321}">
                <p14:modId xmlns:p14="http://schemas.microsoft.com/office/powerpoint/2010/main" val="4111070777"/>
              </p:ext>
            </p:extLst>
          </p:nvPr>
        </p:nvGraphicFramePr>
        <p:xfrm>
          <a:off x="5919716" y="1908835"/>
          <a:ext cx="3583740" cy="2355919"/>
        </p:xfrm>
        <a:graphic>
          <a:graphicData uri="http://schemas.openxmlformats.org/drawingml/2006/table">
            <a:tbl>
              <a:tblPr firstRow="1" firstCol="1" bandRow="1">
                <a:tableStyleId>{5C22544A-7EE6-4342-B048-85BDC9FD1C3A}</a:tableStyleId>
              </a:tblPr>
              <a:tblGrid>
                <a:gridCol w="1791870">
                  <a:extLst>
                    <a:ext uri="{9D8B030D-6E8A-4147-A177-3AD203B41FA5}">
                      <a16:colId xmlns:a16="http://schemas.microsoft.com/office/drawing/2014/main" val="2430028248"/>
                    </a:ext>
                  </a:extLst>
                </a:gridCol>
                <a:gridCol w="1791870">
                  <a:extLst>
                    <a:ext uri="{9D8B030D-6E8A-4147-A177-3AD203B41FA5}">
                      <a16:colId xmlns:a16="http://schemas.microsoft.com/office/drawing/2014/main" val="1753260040"/>
                    </a:ext>
                  </a:extLst>
                </a:gridCol>
              </a:tblGrid>
              <a:tr h="0">
                <a:tc>
                  <a:txBody>
                    <a:bodyPr/>
                    <a:lstStyle/>
                    <a:p>
                      <a:pPr marL="457200" algn="ctr">
                        <a:lnSpc>
                          <a:spcPct val="107000"/>
                        </a:lnSpc>
                        <a:tabLst>
                          <a:tab pos="3228975" algn="l"/>
                        </a:tabLst>
                      </a:pPr>
                      <a:r>
                        <a:rPr lang="es-CO" sz="1000" kern="100">
                          <a:effectLst/>
                        </a:rPr>
                        <a:t>RUGBY</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07000"/>
                        </a:lnSpc>
                        <a:spcAft>
                          <a:spcPts val="800"/>
                        </a:spcAft>
                        <a:tabLst>
                          <a:tab pos="3228975" algn="l"/>
                        </a:tabLst>
                      </a:pPr>
                      <a:r>
                        <a:rPr lang="es-CO" sz="1000" kern="100" dirty="0" err="1">
                          <a:effectLst/>
                        </a:rPr>
                        <a:t>Licantropos</a:t>
                      </a:r>
                      <a:r>
                        <a:rPr lang="es-CO" sz="1000" kern="100" dirty="0">
                          <a:effectLst/>
                        </a:rPr>
                        <a:t> Rugby Club</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743502"/>
                  </a:ext>
                </a:extLst>
              </a:tr>
              <a:tr h="0">
                <a:tc rowSpan="3">
                  <a:txBody>
                    <a:bodyPr/>
                    <a:lstStyle/>
                    <a:p>
                      <a:pPr marL="457200" algn="ctr">
                        <a:lnSpc>
                          <a:spcPct val="107000"/>
                        </a:lnSpc>
                        <a:tabLst>
                          <a:tab pos="3228975" algn="l"/>
                        </a:tabLst>
                      </a:pPr>
                      <a:r>
                        <a:rPr lang="es-CO" sz="1000" kern="100">
                          <a:effectLst/>
                        </a:rPr>
                        <a:t>NATACION</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a:effectLst/>
                        </a:rPr>
                        <a:t>Delfines de Fusagasugá</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170025"/>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Aquarelas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806242"/>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Fusagasugá CPF</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8486786"/>
                  </a:ext>
                </a:extLst>
              </a:tr>
              <a:tr h="0">
                <a:tc rowSpan="2">
                  <a:txBody>
                    <a:bodyPr/>
                    <a:lstStyle/>
                    <a:p>
                      <a:pPr marL="457200" algn="ctr">
                        <a:lnSpc>
                          <a:spcPct val="107000"/>
                        </a:lnSpc>
                        <a:tabLst>
                          <a:tab pos="3228975" algn="l"/>
                        </a:tabLst>
                      </a:pPr>
                      <a:r>
                        <a:rPr lang="es-CO" sz="1000" kern="100">
                          <a:effectLst/>
                        </a:rPr>
                        <a:t>PATINAJE</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a:effectLst/>
                        </a:rPr>
                        <a:t>Ar skating</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0148162"/>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Skateboarding Badboys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11745"/>
                  </a:ext>
                </a:extLst>
              </a:tr>
              <a:tr h="0">
                <a:tc rowSpan="2">
                  <a:txBody>
                    <a:bodyPr/>
                    <a:lstStyle/>
                    <a:p>
                      <a:pPr marL="457200" algn="ctr">
                        <a:lnSpc>
                          <a:spcPct val="107000"/>
                        </a:lnSpc>
                        <a:tabLst>
                          <a:tab pos="3228975" algn="l"/>
                        </a:tabLst>
                      </a:pPr>
                      <a:r>
                        <a:rPr lang="es-CO" sz="1000" kern="100">
                          <a:effectLst/>
                        </a:rPr>
                        <a:t>MOTOCICLISMO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a:effectLst/>
                        </a:rPr>
                        <a:t>Motomundo Club</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679879"/>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Kasarbett</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2710248"/>
                  </a:ext>
                </a:extLst>
              </a:tr>
              <a:tr h="0">
                <a:tc rowSpan="2">
                  <a:txBody>
                    <a:bodyPr/>
                    <a:lstStyle/>
                    <a:p>
                      <a:pPr marL="457200" algn="ctr">
                        <a:lnSpc>
                          <a:spcPct val="107000"/>
                        </a:lnSpc>
                        <a:tabLst>
                          <a:tab pos="3228975" algn="l"/>
                        </a:tabLst>
                      </a:pPr>
                      <a:r>
                        <a:rPr lang="es-CO" sz="1000" kern="100">
                          <a:effectLst/>
                        </a:rPr>
                        <a:t>ENTIDADES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a:effectLst/>
                        </a:rPr>
                        <a:t>Asociacion promotora de vivienda APV</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8076589"/>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U. Cundinamarca</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2990809"/>
                  </a:ext>
                </a:extLst>
              </a:tr>
              <a:tr h="0">
                <a:tc>
                  <a:txBody>
                    <a:bodyPr/>
                    <a:lstStyle/>
                    <a:p>
                      <a:pPr marL="457200" algn="ctr">
                        <a:lnSpc>
                          <a:spcPct val="107000"/>
                        </a:lnSpc>
                        <a:tabLst>
                          <a:tab pos="3228975" algn="l"/>
                        </a:tabLst>
                      </a:pPr>
                      <a:r>
                        <a:rPr lang="es-CO" sz="1000" kern="100">
                          <a:effectLst/>
                        </a:rPr>
                        <a:t>MOTOCLISMO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800"/>
                        </a:spcAft>
                        <a:tabLst>
                          <a:tab pos="3228975" algn="l"/>
                        </a:tabLst>
                      </a:pPr>
                      <a:r>
                        <a:rPr lang="es-CO" sz="1000" kern="100" dirty="0">
                          <a:effectLst/>
                        </a:rPr>
                        <a:t>Racing club</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8834675"/>
                  </a:ext>
                </a:extLst>
              </a:tr>
            </a:tbl>
          </a:graphicData>
        </a:graphic>
      </p:graphicFrame>
      <p:graphicFrame>
        <p:nvGraphicFramePr>
          <p:cNvPr id="23" name="Tabla 22">
            <a:extLst>
              <a:ext uri="{FF2B5EF4-FFF2-40B4-BE49-F238E27FC236}">
                <a16:creationId xmlns:a16="http://schemas.microsoft.com/office/drawing/2014/main" id="{2669E79E-1A86-477F-6F65-F7D9FE27A003}"/>
              </a:ext>
            </a:extLst>
          </p:cNvPr>
          <p:cNvGraphicFramePr>
            <a:graphicFrameLocks noGrp="1"/>
          </p:cNvGraphicFramePr>
          <p:nvPr>
            <p:extLst>
              <p:ext uri="{D42A27DB-BD31-4B8C-83A1-F6EECF244321}">
                <p14:modId xmlns:p14="http://schemas.microsoft.com/office/powerpoint/2010/main" val="735927245"/>
              </p:ext>
            </p:extLst>
          </p:nvPr>
        </p:nvGraphicFramePr>
        <p:xfrm>
          <a:off x="5919716" y="4253365"/>
          <a:ext cx="3583740" cy="2021592"/>
        </p:xfrm>
        <a:graphic>
          <a:graphicData uri="http://schemas.openxmlformats.org/drawingml/2006/table">
            <a:tbl>
              <a:tblPr firstRow="1" firstCol="1" bandRow="1">
                <a:tableStyleId>{5C22544A-7EE6-4342-B048-85BDC9FD1C3A}</a:tableStyleId>
              </a:tblPr>
              <a:tblGrid>
                <a:gridCol w="1804917">
                  <a:extLst>
                    <a:ext uri="{9D8B030D-6E8A-4147-A177-3AD203B41FA5}">
                      <a16:colId xmlns:a16="http://schemas.microsoft.com/office/drawing/2014/main" val="3923685210"/>
                    </a:ext>
                  </a:extLst>
                </a:gridCol>
                <a:gridCol w="1778823">
                  <a:extLst>
                    <a:ext uri="{9D8B030D-6E8A-4147-A177-3AD203B41FA5}">
                      <a16:colId xmlns:a16="http://schemas.microsoft.com/office/drawing/2014/main" val="1214486294"/>
                    </a:ext>
                  </a:extLst>
                </a:gridCol>
              </a:tblGrid>
              <a:tr h="0">
                <a:tc rowSpan="2">
                  <a:txBody>
                    <a:bodyPr/>
                    <a:lstStyle/>
                    <a:p>
                      <a:pPr marL="457200" algn="ctr">
                        <a:lnSpc>
                          <a:spcPct val="107000"/>
                        </a:lnSpc>
                        <a:tabLst>
                          <a:tab pos="3228975" algn="l"/>
                        </a:tabLst>
                      </a:pPr>
                      <a:r>
                        <a:rPr lang="es-CO" sz="1000" kern="100">
                          <a:effectLst/>
                        </a:rPr>
                        <a:t>TAEKWONDO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n-US" sz="1000" kern="100">
                          <a:effectLst/>
                        </a:rPr>
                        <a:t>C.E.A.M Tigres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0348728"/>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Geon Ri</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7747770"/>
                  </a:ext>
                </a:extLst>
              </a:tr>
              <a:tr h="0">
                <a:tc rowSpan="2">
                  <a:txBody>
                    <a:bodyPr/>
                    <a:lstStyle/>
                    <a:p>
                      <a:pPr marL="457200" algn="ctr">
                        <a:lnSpc>
                          <a:spcPct val="107000"/>
                        </a:lnSpc>
                        <a:tabLst>
                          <a:tab pos="3228975" algn="l"/>
                        </a:tabLst>
                      </a:pPr>
                      <a:r>
                        <a:rPr lang="es-CO" sz="1000" kern="100">
                          <a:effectLst/>
                        </a:rPr>
                        <a:t>TEJO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a:effectLst/>
                        </a:rPr>
                        <a:t>Ases de Fusagasugá</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0094890"/>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Rapido Fusacatán</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3454719"/>
                  </a:ext>
                </a:extLst>
              </a:tr>
              <a:tr h="0">
                <a:tc rowSpan="2">
                  <a:txBody>
                    <a:bodyPr/>
                    <a:lstStyle/>
                    <a:p>
                      <a:pPr marL="457200" algn="ctr">
                        <a:lnSpc>
                          <a:spcPct val="107000"/>
                        </a:lnSpc>
                        <a:tabLst>
                          <a:tab pos="3228975" algn="l"/>
                        </a:tabLst>
                      </a:pPr>
                      <a:r>
                        <a:rPr lang="es-CO" sz="1000" kern="100" dirty="0">
                          <a:effectLst/>
                        </a:rPr>
                        <a:t>FUTBOL DE SALON</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dirty="0">
                          <a:effectLst/>
                        </a:rPr>
                        <a:t>Las </a:t>
                      </a:r>
                      <a:r>
                        <a:rPr lang="es-CO" sz="1000" kern="100" dirty="0" err="1">
                          <a:effectLst/>
                        </a:rPr>
                        <a:t>Orquideas</a:t>
                      </a:r>
                      <a:r>
                        <a:rPr lang="es-CO" sz="1000" kern="100" dirty="0">
                          <a:effectLst/>
                        </a:rPr>
                        <a:t> F.D.S.</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9857979"/>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Nueva Era</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488981"/>
                  </a:ext>
                </a:extLst>
              </a:tr>
              <a:tr h="0">
                <a:tc rowSpan="2">
                  <a:txBody>
                    <a:bodyPr/>
                    <a:lstStyle/>
                    <a:p>
                      <a:pPr marL="457200" algn="ctr">
                        <a:lnSpc>
                          <a:spcPct val="107000"/>
                        </a:lnSpc>
                        <a:tabLst>
                          <a:tab pos="3228975" algn="l"/>
                        </a:tabLst>
                      </a:pPr>
                      <a:r>
                        <a:rPr lang="es-CO" sz="1000" kern="100">
                          <a:effectLst/>
                        </a:rPr>
                        <a:t>FUTBOL DE SALA</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a:effectLst/>
                        </a:rPr>
                        <a:t>Lanús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247139"/>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Cracks 10</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09224"/>
                  </a:ext>
                </a:extLst>
              </a:tr>
              <a:tr h="0">
                <a:tc rowSpan="2">
                  <a:txBody>
                    <a:bodyPr/>
                    <a:lstStyle/>
                    <a:p>
                      <a:pPr marL="457200" algn="ctr">
                        <a:lnSpc>
                          <a:spcPct val="107000"/>
                        </a:lnSpc>
                        <a:tabLst>
                          <a:tab pos="3228975" algn="l"/>
                        </a:tabLst>
                      </a:pPr>
                      <a:r>
                        <a:rPr lang="es-CO" sz="1000" kern="100">
                          <a:effectLst/>
                        </a:rPr>
                        <a:t>GIMNASIA</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107000"/>
                        </a:lnSpc>
                        <a:spcAft>
                          <a:spcPts val="800"/>
                        </a:spcAft>
                        <a:tabLst>
                          <a:tab pos="3228975" algn="l"/>
                        </a:tabLst>
                      </a:pPr>
                      <a:r>
                        <a:rPr lang="es-CO" sz="1000" kern="100">
                          <a:effectLst/>
                        </a:rPr>
                        <a:t>Latin All Stars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220919"/>
                  </a:ext>
                </a:extLst>
              </a:tr>
              <a:tr h="0">
                <a:tc vMerge="1">
                  <a:txBody>
                    <a:bodyPr/>
                    <a:lstStyle/>
                    <a:p>
                      <a:endParaRPr lang="es-CO"/>
                    </a:p>
                  </a:txBody>
                  <a:tcPr/>
                </a:tc>
                <a:tc>
                  <a:txBody>
                    <a:bodyPr/>
                    <a:lstStyle/>
                    <a:p>
                      <a:pPr marL="457200" algn="just">
                        <a:lnSpc>
                          <a:spcPct val="107000"/>
                        </a:lnSpc>
                        <a:spcAft>
                          <a:spcPts val="800"/>
                        </a:spcAft>
                        <a:tabLst>
                          <a:tab pos="3228975" algn="l"/>
                        </a:tabLst>
                      </a:pPr>
                      <a:r>
                        <a:rPr lang="es-CO" sz="1000" kern="100">
                          <a:effectLst/>
                        </a:rPr>
                        <a:t>Red Devil’s All Stars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2641605"/>
                  </a:ext>
                </a:extLst>
              </a:tr>
              <a:tr h="0">
                <a:tc>
                  <a:txBody>
                    <a:bodyPr/>
                    <a:lstStyle/>
                    <a:p>
                      <a:pPr marL="457200" algn="ctr">
                        <a:lnSpc>
                          <a:spcPct val="107000"/>
                        </a:lnSpc>
                        <a:tabLst>
                          <a:tab pos="3228975" algn="l"/>
                        </a:tabLst>
                      </a:pPr>
                      <a:r>
                        <a:rPr lang="es-CO" sz="1000" kern="100">
                          <a:effectLst/>
                        </a:rPr>
                        <a:t>TIRO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800"/>
                        </a:spcAft>
                        <a:tabLst>
                          <a:tab pos="3228975" algn="l"/>
                        </a:tabLst>
                      </a:pPr>
                      <a:r>
                        <a:rPr lang="es-CO" sz="1000" kern="100">
                          <a:effectLst/>
                        </a:rPr>
                        <a:t>Pachamama desafio extremo</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0148040"/>
                  </a:ext>
                </a:extLst>
              </a:tr>
              <a:tr h="0">
                <a:tc>
                  <a:txBody>
                    <a:bodyPr/>
                    <a:lstStyle/>
                    <a:p>
                      <a:pPr marL="457200" algn="ctr">
                        <a:lnSpc>
                          <a:spcPct val="107000"/>
                        </a:lnSpc>
                        <a:tabLst>
                          <a:tab pos="3228975" algn="l"/>
                        </a:tabLst>
                      </a:pPr>
                      <a:r>
                        <a:rPr lang="es-CO" sz="1000" kern="100">
                          <a:effectLst/>
                        </a:rPr>
                        <a:t>TENNIS DE MESA</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800"/>
                        </a:spcAft>
                        <a:tabLst>
                          <a:tab pos="3228975" algn="l"/>
                        </a:tabLst>
                      </a:pPr>
                      <a:r>
                        <a:rPr lang="es-CO" sz="1000" kern="100" dirty="0">
                          <a:effectLst/>
                        </a:rPr>
                        <a:t>Magic Ball</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824156"/>
                  </a:ext>
                </a:extLst>
              </a:tr>
            </a:tbl>
          </a:graphicData>
        </a:graphic>
      </p:graphicFrame>
    </p:spTree>
    <p:extLst>
      <p:ext uri="{BB962C8B-B14F-4D97-AF65-F5344CB8AC3E}">
        <p14:creationId xmlns:p14="http://schemas.microsoft.com/office/powerpoint/2010/main" val="1551109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34B7337B-17B3-B2E5-7739-13A643187979}"/>
              </a:ext>
            </a:extLst>
          </p:cNvPr>
          <p:cNvSpPr txBox="1"/>
          <p:nvPr/>
        </p:nvSpPr>
        <p:spPr>
          <a:xfrm>
            <a:off x="5008160" y="889001"/>
            <a:ext cx="2225153" cy="367216"/>
          </a:xfrm>
          <a:prstGeom prst="rect">
            <a:avLst/>
          </a:prstGeom>
          <a:noFill/>
        </p:spPr>
        <p:txBody>
          <a:bodyPr wrap="square">
            <a:spAutoFit/>
          </a:bodyPr>
          <a:lstStyle/>
          <a:p>
            <a:pPr>
              <a:lnSpc>
                <a:spcPct val="107000"/>
              </a:lnSpc>
              <a:spcBef>
                <a:spcPts val="200"/>
              </a:spcBef>
            </a:pPr>
            <a:r>
              <a:rPr lang="es-CO" sz="1800" b="1" kern="100" dirty="0">
                <a:effectLst/>
                <a:latin typeface="Arial" panose="020B0604020202020204" pitchFamily="34" charset="0"/>
                <a:ea typeface="Times New Roman" panose="02020603050405020304" pitchFamily="18" charset="0"/>
                <a:cs typeface="Arial" panose="020B0604020202020204" pitchFamily="34" charset="0"/>
              </a:rPr>
              <a:t>Deporte Escolar </a:t>
            </a:r>
            <a:endParaRPr lang="es-CO" sz="2000" b="1"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CuadroTexto 9">
            <a:extLst>
              <a:ext uri="{FF2B5EF4-FFF2-40B4-BE49-F238E27FC236}">
                <a16:creationId xmlns:a16="http://schemas.microsoft.com/office/drawing/2014/main" id="{FB0E2C85-E3F4-BB76-4E38-9D9F820A1C52}"/>
              </a:ext>
            </a:extLst>
          </p:cNvPr>
          <p:cNvSpPr txBox="1"/>
          <p:nvPr/>
        </p:nvSpPr>
        <p:spPr>
          <a:xfrm>
            <a:off x="531127" y="1256217"/>
            <a:ext cx="8667464" cy="738664"/>
          </a:xfrm>
          <a:prstGeom prst="rect">
            <a:avLst/>
          </a:prstGeom>
          <a:noFill/>
        </p:spPr>
        <p:txBody>
          <a:bodyPr wrap="square">
            <a:spAutoFit/>
          </a:bodyPr>
          <a:lstStyle/>
          <a:p>
            <a:pPr lvl="0" algn="just">
              <a:tabLst>
                <a:tab pos="3228975" algn="l"/>
              </a:tabLst>
            </a:pPr>
            <a:r>
              <a:rPr lang="es-CO" sz="1800" b="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1200" b="1" kern="100" dirty="0">
                <a:effectLst/>
                <a:latin typeface="Arial" panose="020B0604020202020204" pitchFamily="34" charset="0"/>
                <a:ea typeface="Calibri" panose="020F0502020204030204" pitchFamily="34" charset="0"/>
                <a:cs typeface="Arial" panose="020B0604020202020204" pitchFamily="34" charset="0"/>
              </a:rPr>
              <a:t>Juegos Intercolegiados</a:t>
            </a:r>
          </a:p>
          <a:p>
            <a:pPr marL="186690" algn="just">
              <a:spcAft>
                <a:spcPts val="800"/>
              </a:spcAft>
              <a:tabLst>
                <a:tab pos="3228975" algn="l"/>
              </a:tabLst>
            </a:pPr>
            <a:r>
              <a:rPr lang="es-CO" sz="1200" kern="100" dirty="0">
                <a:effectLst/>
                <a:latin typeface="Arial" panose="020B0604020202020204" pitchFamily="34" charset="0"/>
                <a:ea typeface="Calibri" panose="020F0502020204030204" pitchFamily="34" charset="0"/>
                <a:cs typeface="Arial" panose="020B0604020202020204" pitchFamily="34" charset="0"/>
              </a:rPr>
              <a:t>Está dirigido a niños, niñas, adolescentes y jóvenes, entre los 7 y los 17 años, escolarizados y/o pertenecientes a organizaciones que atienden personas con discapacidad, docentes, entrenadores y padres de familia. </a:t>
            </a:r>
          </a:p>
        </p:txBody>
      </p:sp>
      <p:graphicFrame>
        <p:nvGraphicFramePr>
          <p:cNvPr id="11" name="Tabla 10">
            <a:extLst>
              <a:ext uri="{FF2B5EF4-FFF2-40B4-BE49-F238E27FC236}">
                <a16:creationId xmlns:a16="http://schemas.microsoft.com/office/drawing/2014/main" id="{285C1CB5-A942-046D-E9F4-5B0A24B1DDE2}"/>
              </a:ext>
            </a:extLst>
          </p:cNvPr>
          <p:cNvGraphicFramePr>
            <a:graphicFrameLocks noGrp="1"/>
          </p:cNvGraphicFramePr>
          <p:nvPr>
            <p:extLst>
              <p:ext uri="{D42A27DB-BD31-4B8C-83A1-F6EECF244321}">
                <p14:modId xmlns:p14="http://schemas.microsoft.com/office/powerpoint/2010/main" val="983273388"/>
              </p:ext>
            </p:extLst>
          </p:nvPr>
        </p:nvGraphicFramePr>
        <p:xfrm>
          <a:off x="832878" y="2145217"/>
          <a:ext cx="8270179" cy="1358805"/>
        </p:xfrm>
        <a:graphic>
          <a:graphicData uri="http://schemas.openxmlformats.org/drawingml/2006/table">
            <a:tbl>
              <a:tblPr firstRow="1" firstCol="1" bandRow="1">
                <a:tableStyleId>{5C22544A-7EE6-4342-B048-85BDC9FD1C3A}</a:tableStyleId>
              </a:tblPr>
              <a:tblGrid>
                <a:gridCol w="2613821">
                  <a:extLst>
                    <a:ext uri="{9D8B030D-6E8A-4147-A177-3AD203B41FA5}">
                      <a16:colId xmlns:a16="http://schemas.microsoft.com/office/drawing/2014/main" val="1618638987"/>
                    </a:ext>
                  </a:extLst>
                </a:gridCol>
                <a:gridCol w="1906776">
                  <a:extLst>
                    <a:ext uri="{9D8B030D-6E8A-4147-A177-3AD203B41FA5}">
                      <a16:colId xmlns:a16="http://schemas.microsoft.com/office/drawing/2014/main" val="2124149919"/>
                    </a:ext>
                  </a:extLst>
                </a:gridCol>
                <a:gridCol w="1786691">
                  <a:extLst>
                    <a:ext uri="{9D8B030D-6E8A-4147-A177-3AD203B41FA5}">
                      <a16:colId xmlns:a16="http://schemas.microsoft.com/office/drawing/2014/main" val="1943048940"/>
                    </a:ext>
                  </a:extLst>
                </a:gridCol>
                <a:gridCol w="1962891">
                  <a:extLst>
                    <a:ext uri="{9D8B030D-6E8A-4147-A177-3AD203B41FA5}">
                      <a16:colId xmlns:a16="http://schemas.microsoft.com/office/drawing/2014/main" val="1403586178"/>
                    </a:ext>
                  </a:extLst>
                </a:gridCol>
              </a:tblGrid>
              <a:tr h="487675">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JUEGOS INTERCOLEGIADOS</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AÑO</a:t>
                      </a:r>
                    </a:p>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2021</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AÑO</a:t>
                      </a:r>
                    </a:p>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2022</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PRIMER SEMESTRE</a:t>
                      </a:r>
                    </a:p>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2023</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6946165"/>
                  </a:ext>
                </a:extLst>
              </a:tr>
              <a:tr h="162492">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INSTITUCIONES</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28</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34</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26</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2961571"/>
                  </a:ext>
                </a:extLst>
              </a:tr>
              <a:tr h="226106">
                <a:tc>
                  <a:txBody>
                    <a:bodyPr/>
                    <a:lstStyle/>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DEPORTES INDIVIDUALES</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155</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235</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180</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792030"/>
                  </a:ext>
                </a:extLst>
              </a:tr>
              <a:tr h="162492">
                <a:tc>
                  <a:txBody>
                    <a:bodyPr/>
                    <a:lstStyle/>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DEPORTES CONJUNTO</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340</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1311</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1250</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1305642"/>
                  </a:ext>
                </a:extLst>
              </a:tr>
              <a:tr h="314612">
                <a:tc>
                  <a:txBody>
                    <a:bodyPr/>
                    <a:lstStyle/>
                    <a:p>
                      <a:pPr algn="ctr">
                        <a:lnSpc>
                          <a:spcPct val="100000"/>
                        </a:lnSpc>
                        <a:spcAft>
                          <a:spcPts val="800"/>
                        </a:spcAft>
                        <a:tabLst>
                          <a:tab pos="3228975" algn="l"/>
                        </a:tabLst>
                      </a:pPr>
                      <a:r>
                        <a:rPr lang="es-CO" sz="1050" kern="100">
                          <a:effectLst/>
                          <a:latin typeface="Arial" panose="020B0604020202020204" pitchFamily="34" charset="0"/>
                          <a:cs typeface="Arial" panose="020B0604020202020204" pitchFamily="34" charset="0"/>
                        </a:rPr>
                        <a:t>TOTAL, PÓBLACION ATENDIDA POR AÑO</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495</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1546</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1430</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7347908"/>
                  </a:ext>
                </a:extLst>
              </a:tr>
            </a:tbl>
          </a:graphicData>
        </a:graphic>
      </p:graphicFrame>
      <p:sp>
        <p:nvSpPr>
          <p:cNvPr id="13" name="CuadroTexto 12">
            <a:extLst>
              <a:ext uri="{FF2B5EF4-FFF2-40B4-BE49-F238E27FC236}">
                <a16:creationId xmlns:a16="http://schemas.microsoft.com/office/drawing/2014/main" id="{2115EBF6-0AAD-3CB9-18A6-3B2321CC4297}"/>
              </a:ext>
            </a:extLst>
          </p:cNvPr>
          <p:cNvSpPr txBox="1"/>
          <p:nvPr/>
        </p:nvSpPr>
        <p:spPr>
          <a:xfrm>
            <a:off x="455188" y="3581400"/>
            <a:ext cx="4844591" cy="335156"/>
          </a:xfrm>
          <a:prstGeom prst="rect">
            <a:avLst/>
          </a:prstGeom>
          <a:noFill/>
        </p:spPr>
        <p:txBody>
          <a:bodyPr wrap="square">
            <a:spAutoFit/>
          </a:bodyPr>
          <a:lstStyle/>
          <a:p>
            <a:pPr lvl="0">
              <a:lnSpc>
                <a:spcPct val="150000"/>
              </a:lnSpc>
              <a:spcAft>
                <a:spcPts val="800"/>
              </a:spcAft>
              <a:tabLst>
                <a:tab pos="3228975" algn="l"/>
              </a:tabLst>
            </a:pPr>
            <a:r>
              <a:rPr lang="es-CO" sz="1100" b="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1200" b="1" kern="100" dirty="0">
                <a:effectLst/>
                <a:latin typeface="Arial" panose="020B0604020202020204" pitchFamily="34" charset="0"/>
                <a:ea typeface="Calibri" panose="020F0502020204030204" pitchFamily="34" charset="0"/>
                <a:cs typeface="Arial" panose="020B0604020202020204" pitchFamily="34" charset="0"/>
              </a:rPr>
              <a:t>Festival de Integración Comunal y Comunitario</a:t>
            </a:r>
            <a:r>
              <a:rPr lang="es-CO" sz="1200" kern="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5" name="CuadroTexto 14">
            <a:extLst>
              <a:ext uri="{FF2B5EF4-FFF2-40B4-BE49-F238E27FC236}">
                <a16:creationId xmlns:a16="http://schemas.microsoft.com/office/drawing/2014/main" id="{BC4D539E-7AA3-23E7-C2C3-9FD102DE53E4}"/>
              </a:ext>
            </a:extLst>
          </p:cNvPr>
          <p:cNvSpPr txBox="1"/>
          <p:nvPr/>
        </p:nvSpPr>
        <p:spPr>
          <a:xfrm>
            <a:off x="714434" y="3882715"/>
            <a:ext cx="8507065" cy="646331"/>
          </a:xfrm>
          <a:prstGeom prst="rect">
            <a:avLst/>
          </a:prstGeom>
          <a:noFill/>
        </p:spPr>
        <p:txBody>
          <a:bodyPr wrap="square">
            <a:spAutoFit/>
          </a:bodyPr>
          <a:lstStyle/>
          <a:p>
            <a:r>
              <a:rPr lang="es-CO" sz="1200" dirty="0">
                <a:effectLst/>
                <a:latin typeface="Arial" panose="020B0604020202020204" pitchFamily="34" charset="0"/>
                <a:ea typeface="Calibri" panose="020F0502020204030204" pitchFamily="34" charset="0"/>
                <a:cs typeface="Arial" panose="020B0604020202020204" pitchFamily="34" charset="0"/>
              </a:rPr>
              <a:t>El sector Deporte Social Comunitario es el medio para consolidar procesos deportivos y recreativos de la población comunal, en el cual se manifiesta la unión social entre las Juntas de Acción Comunal, como base fundamental para el mejoramiento de la calidad de vida</a:t>
            </a:r>
            <a:endParaRPr lang="es-CO" sz="1200" dirty="0">
              <a:latin typeface="Arial" panose="020B0604020202020204" pitchFamily="34" charset="0"/>
              <a:cs typeface="Arial" panose="020B0604020202020204" pitchFamily="34" charset="0"/>
            </a:endParaRPr>
          </a:p>
        </p:txBody>
      </p:sp>
      <p:graphicFrame>
        <p:nvGraphicFramePr>
          <p:cNvPr id="16" name="Tabla 15">
            <a:extLst>
              <a:ext uri="{FF2B5EF4-FFF2-40B4-BE49-F238E27FC236}">
                <a16:creationId xmlns:a16="http://schemas.microsoft.com/office/drawing/2014/main" id="{73035F2C-8087-D354-C554-E03094B3F86A}"/>
              </a:ext>
            </a:extLst>
          </p:cNvPr>
          <p:cNvGraphicFramePr>
            <a:graphicFrameLocks noGrp="1"/>
          </p:cNvGraphicFramePr>
          <p:nvPr>
            <p:extLst>
              <p:ext uri="{D42A27DB-BD31-4B8C-83A1-F6EECF244321}">
                <p14:modId xmlns:p14="http://schemas.microsoft.com/office/powerpoint/2010/main" val="2866504001"/>
              </p:ext>
            </p:extLst>
          </p:nvPr>
        </p:nvGraphicFramePr>
        <p:xfrm>
          <a:off x="851928" y="4562013"/>
          <a:ext cx="8251129" cy="1722314"/>
        </p:xfrm>
        <a:graphic>
          <a:graphicData uri="http://schemas.openxmlformats.org/drawingml/2006/table">
            <a:tbl>
              <a:tblPr firstRow="1" firstCol="1" bandRow="1">
                <a:tableStyleId>{5C22544A-7EE6-4342-B048-85BDC9FD1C3A}</a:tableStyleId>
              </a:tblPr>
              <a:tblGrid>
                <a:gridCol w="2247446">
                  <a:extLst>
                    <a:ext uri="{9D8B030D-6E8A-4147-A177-3AD203B41FA5}">
                      <a16:colId xmlns:a16="http://schemas.microsoft.com/office/drawing/2014/main" val="284090851"/>
                    </a:ext>
                  </a:extLst>
                </a:gridCol>
                <a:gridCol w="2050696">
                  <a:extLst>
                    <a:ext uri="{9D8B030D-6E8A-4147-A177-3AD203B41FA5}">
                      <a16:colId xmlns:a16="http://schemas.microsoft.com/office/drawing/2014/main" val="2837925751"/>
                    </a:ext>
                  </a:extLst>
                </a:gridCol>
                <a:gridCol w="1906788">
                  <a:extLst>
                    <a:ext uri="{9D8B030D-6E8A-4147-A177-3AD203B41FA5}">
                      <a16:colId xmlns:a16="http://schemas.microsoft.com/office/drawing/2014/main" val="2883390231"/>
                    </a:ext>
                  </a:extLst>
                </a:gridCol>
                <a:gridCol w="2046199">
                  <a:extLst>
                    <a:ext uri="{9D8B030D-6E8A-4147-A177-3AD203B41FA5}">
                      <a16:colId xmlns:a16="http://schemas.microsoft.com/office/drawing/2014/main" val="734029577"/>
                    </a:ext>
                  </a:extLst>
                </a:gridCol>
              </a:tblGrid>
              <a:tr h="627750">
                <a:tc>
                  <a:txBody>
                    <a:bodyPr/>
                    <a:lstStyle/>
                    <a:p>
                      <a:pPr algn="just">
                        <a:lnSpc>
                          <a:spcPct val="107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FESTIVAL DE INTEGRACIÓN COMUNAL Y COMUNITARIO </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AÑO</a:t>
                      </a:r>
                    </a:p>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2021</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AÑO</a:t>
                      </a:r>
                    </a:p>
                    <a:p>
                      <a:pPr algn="ctr">
                        <a:lnSpc>
                          <a:spcPct val="107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2022</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PRIMER SEMESTRE</a:t>
                      </a:r>
                    </a:p>
                    <a:p>
                      <a:pPr algn="ctr">
                        <a:lnSpc>
                          <a:spcPct val="107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2023</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0263142"/>
                  </a:ext>
                </a:extLst>
              </a:tr>
              <a:tr h="148222">
                <a:tc>
                  <a:txBody>
                    <a:bodyPr/>
                    <a:lstStyle/>
                    <a:p>
                      <a:pPr algn="ctr">
                        <a:lnSpc>
                          <a:spcPct val="107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DISCIPLINAS</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10</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13</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10</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9299196"/>
                  </a:ext>
                </a:extLst>
              </a:tr>
              <a:tr h="467907">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JUNTAS DE ACCION COMUNAL</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35</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55</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45</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8917641"/>
                  </a:ext>
                </a:extLst>
              </a:tr>
              <a:tr h="467907">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TOTAL, PÓBLACION POR AÑO</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200</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a:effectLst/>
                          <a:latin typeface="Arial" panose="020B0604020202020204" pitchFamily="34" charset="0"/>
                          <a:cs typeface="Arial" panose="020B0604020202020204" pitchFamily="34" charset="0"/>
                        </a:rPr>
                        <a:t>600</a:t>
                      </a:r>
                      <a:endParaRPr lang="es-CO" sz="105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50" kern="100" dirty="0">
                          <a:effectLst/>
                          <a:latin typeface="Arial" panose="020B0604020202020204" pitchFamily="34" charset="0"/>
                          <a:cs typeface="Arial" panose="020B0604020202020204" pitchFamily="34" charset="0"/>
                        </a:rPr>
                        <a:t>500</a:t>
                      </a:r>
                      <a:endParaRPr lang="es-CO" sz="105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25106210"/>
                  </a:ext>
                </a:extLst>
              </a:tr>
            </a:tbl>
          </a:graphicData>
        </a:graphic>
      </p:graphicFrame>
    </p:spTree>
    <p:extLst>
      <p:ext uri="{BB962C8B-B14F-4D97-AF65-F5344CB8AC3E}">
        <p14:creationId xmlns:p14="http://schemas.microsoft.com/office/powerpoint/2010/main" val="2625556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9DD532DC-6DA1-2A0D-66C6-52AABA2541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872" y="872263"/>
            <a:ext cx="3296645" cy="2741620"/>
          </a:xfrm>
          <a:prstGeom prst="rect">
            <a:avLst/>
          </a:prstGeom>
        </p:spPr>
      </p:pic>
      <p:pic>
        <p:nvPicPr>
          <p:cNvPr id="8" name="Imagen 7">
            <a:extLst>
              <a:ext uri="{FF2B5EF4-FFF2-40B4-BE49-F238E27FC236}">
                <a16:creationId xmlns:a16="http://schemas.microsoft.com/office/drawing/2014/main" id="{D5F6FD78-84B0-28A3-6E64-21F19783B5A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2342" y="842962"/>
            <a:ext cx="3731348" cy="5662732"/>
          </a:xfrm>
          <a:prstGeom prst="rect">
            <a:avLst/>
          </a:prstGeom>
          <a:noFill/>
          <a:ln>
            <a:noFill/>
          </a:ln>
        </p:spPr>
      </p:pic>
      <p:pic>
        <p:nvPicPr>
          <p:cNvPr id="9" name="Imagen 8">
            <a:extLst>
              <a:ext uri="{FF2B5EF4-FFF2-40B4-BE49-F238E27FC236}">
                <a16:creationId xmlns:a16="http://schemas.microsoft.com/office/drawing/2014/main" id="{E9735D5F-5DFE-97A3-6AB5-9C7118DE276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83690" y="857612"/>
            <a:ext cx="2811438" cy="5633431"/>
          </a:xfrm>
          <a:prstGeom prst="rect">
            <a:avLst/>
          </a:prstGeom>
          <a:noFill/>
          <a:ln>
            <a:noFill/>
          </a:ln>
        </p:spPr>
      </p:pic>
      <p:pic>
        <p:nvPicPr>
          <p:cNvPr id="10" name="Imagen 9">
            <a:extLst>
              <a:ext uri="{FF2B5EF4-FFF2-40B4-BE49-F238E27FC236}">
                <a16:creationId xmlns:a16="http://schemas.microsoft.com/office/drawing/2014/main" id="{6035CE77-BA1C-4770-E1B8-A997DFBCE4F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872" y="3630622"/>
            <a:ext cx="3296645" cy="2875072"/>
          </a:xfrm>
          <a:prstGeom prst="rect">
            <a:avLst/>
          </a:prstGeom>
          <a:noFill/>
          <a:ln>
            <a:noFill/>
          </a:ln>
        </p:spPr>
      </p:pic>
    </p:spTree>
    <p:extLst>
      <p:ext uri="{BB962C8B-B14F-4D97-AF65-F5344CB8AC3E}">
        <p14:creationId xmlns:p14="http://schemas.microsoft.com/office/powerpoint/2010/main" val="3175050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D750A81A-5CEA-14BB-0475-EFA932DF9EED}"/>
              </a:ext>
            </a:extLst>
          </p:cNvPr>
          <p:cNvSpPr txBox="1"/>
          <p:nvPr/>
        </p:nvSpPr>
        <p:spPr>
          <a:xfrm>
            <a:off x="4781834" y="862791"/>
            <a:ext cx="2323531" cy="462755"/>
          </a:xfrm>
          <a:prstGeom prst="rect">
            <a:avLst/>
          </a:prstGeom>
          <a:noFill/>
        </p:spPr>
        <p:txBody>
          <a:bodyPr wrap="square">
            <a:spAutoFit/>
          </a:bodyPr>
          <a:lstStyle/>
          <a:p>
            <a:pPr lvl="0" algn="just">
              <a:lnSpc>
                <a:spcPct val="150000"/>
              </a:lnSpc>
              <a:spcAft>
                <a:spcPts val="800"/>
              </a:spcAft>
              <a:tabLst>
                <a:tab pos="3228975" algn="l"/>
              </a:tabLst>
            </a:pPr>
            <a:r>
              <a:rPr lang="es-CO" sz="1800" b="1" kern="100" dirty="0">
                <a:effectLst/>
                <a:latin typeface="Arial Narrow" panose="020B0606020202030204" pitchFamily="34" charset="0"/>
                <a:ea typeface="Calibri" panose="020F0502020204030204" pitchFamily="34" charset="0"/>
                <a:cs typeface="Times New Roman" panose="02020603050405020304" pitchFamily="18" charset="0"/>
              </a:rPr>
              <a:t>Eventos deportivos</a:t>
            </a:r>
            <a:r>
              <a:rPr lang="es-CO" sz="18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8EB0DA38-4A53-EAF6-D985-E2604BA0139C}"/>
              </a:ext>
            </a:extLst>
          </p:cNvPr>
          <p:cNvSpPr txBox="1"/>
          <p:nvPr/>
        </p:nvSpPr>
        <p:spPr>
          <a:xfrm>
            <a:off x="590266" y="1471754"/>
            <a:ext cx="4800600" cy="276999"/>
          </a:xfrm>
          <a:prstGeom prst="rect">
            <a:avLst/>
          </a:prstGeom>
          <a:noFill/>
        </p:spPr>
        <p:txBody>
          <a:bodyPr wrap="square">
            <a:spAutoFit/>
          </a:bodyPr>
          <a:lstStyle/>
          <a:p>
            <a:r>
              <a:rPr lang="es-CO" sz="1200" b="1" dirty="0">
                <a:effectLst/>
                <a:latin typeface="Arial" panose="020B0604020202020204" pitchFamily="34" charset="0"/>
                <a:ea typeface="Calibri" panose="020F0502020204030204" pitchFamily="34" charset="0"/>
                <a:cs typeface="Arial" panose="020B0604020202020204" pitchFamily="34" charset="0"/>
              </a:rPr>
              <a:t>CLASICA DE CICLISMO CIUDAD DE FUSAGASUGA</a:t>
            </a:r>
            <a:endParaRPr lang="es-CO" sz="1200" dirty="0">
              <a:latin typeface="Arial" panose="020B0604020202020204" pitchFamily="34" charset="0"/>
              <a:cs typeface="Arial" panose="020B0604020202020204" pitchFamily="34" charset="0"/>
            </a:endParaRPr>
          </a:p>
        </p:txBody>
      </p:sp>
      <p:graphicFrame>
        <p:nvGraphicFramePr>
          <p:cNvPr id="10" name="Tabla 9">
            <a:extLst>
              <a:ext uri="{FF2B5EF4-FFF2-40B4-BE49-F238E27FC236}">
                <a16:creationId xmlns:a16="http://schemas.microsoft.com/office/drawing/2014/main" id="{DC30EE23-0165-9C46-BFE5-2F7D3EDA997C}"/>
              </a:ext>
            </a:extLst>
          </p:cNvPr>
          <p:cNvGraphicFramePr>
            <a:graphicFrameLocks noGrp="1"/>
          </p:cNvGraphicFramePr>
          <p:nvPr>
            <p:extLst>
              <p:ext uri="{D42A27DB-BD31-4B8C-83A1-F6EECF244321}">
                <p14:modId xmlns:p14="http://schemas.microsoft.com/office/powerpoint/2010/main" val="2013085398"/>
              </p:ext>
            </p:extLst>
          </p:nvPr>
        </p:nvGraphicFramePr>
        <p:xfrm>
          <a:off x="711551" y="2005253"/>
          <a:ext cx="4679315" cy="1651815"/>
        </p:xfrm>
        <a:graphic>
          <a:graphicData uri="http://schemas.openxmlformats.org/drawingml/2006/table">
            <a:tbl>
              <a:tblPr firstRow="1" firstCol="1" bandRow="1">
                <a:tableStyleId>{5C22544A-7EE6-4342-B048-85BDC9FD1C3A}</a:tableStyleId>
              </a:tblPr>
              <a:tblGrid>
                <a:gridCol w="1274445">
                  <a:extLst>
                    <a:ext uri="{9D8B030D-6E8A-4147-A177-3AD203B41FA5}">
                      <a16:colId xmlns:a16="http://schemas.microsoft.com/office/drawing/2014/main" val="1457973217"/>
                    </a:ext>
                  </a:extLst>
                </a:gridCol>
                <a:gridCol w="1163320">
                  <a:extLst>
                    <a:ext uri="{9D8B030D-6E8A-4147-A177-3AD203B41FA5}">
                      <a16:colId xmlns:a16="http://schemas.microsoft.com/office/drawing/2014/main" val="749892915"/>
                    </a:ext>
                  </a:extLst>
                </a:gridCol>
                <a:gridCol w="1081405">
                  <a:extLst>
                    <a:ext uri="{9D8B030D-6E8A-4147-A177-3AD203B41FA5}">
                      <a16:colId xmlns:a16="http://schemas.microsoft.com/office/drawing/2014/main" val="370247911"/>
                    </a:ext>
                  </a:extLst>
                </a:gridCol>
                <a:gridCol w="1160145">
                  <a:extLst>
                    <a:ext uri="{9D8B030D-6E8A-4147-A177-3AD203B41FA5}">
                      <a16:colId xmlns:a16="http://schemas.microsoft.com/office/drawing/2014/main" val="2191889524"/>
                    </a:ext>
                  </a:extLst>
                </a:gridCol>
              </a:tblGrid>
              <a:tr h="969959">
                <a:tc>
                  <a:txBody>
                    <a:bodyPr/>
                    <a:lstStyle/>
                    <a:p>
                      <a:pPr algn="ctr">
                        <a:lnSpc>
                          <a:spcPct val="107000"/>
                        </a:lnSpc>
                        <a:spcAft>
                          <a:spcPts val="800"/>
                        </a:spcAft>
                        <a:tabLst>
                          <a:tab pos="3228975" algn="l"/>
                        </a:tabLst>
                      </a:pPr>
                      <a:r>
                        <a:rPr lang="es-CO" sz="1000" kern="100">
                          <a:effectLst/>
                        </a:rPr>
                        <a:t>CLASICA DE CICLISMO CIUDAD DE FUSAGASUGA </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a:effectLst/>
                        </a:rPr>
                        <a:t>TOTAL, PARTICIPANTES</a:t>
                      </a:r>
                      <a:endParaRPr lang="es-CO" sz="1100" kern="100">
                        <a:effectLst/>
                      </a:endParaRPr>
                    </a:p>
                    <a:p>
                      <a:pPr algn="ctr">
                        <a:lnSpc>
                          <a:spcPct val="107000"/>
                        </a:lnSpc>
                        <a:spcAft>
                          <a:spcPts val="800"/>
                        </a:spcAft>
                        <a:tabLst>
                          <a:tab pos="3228975" algn="l"/>
                        </a:tabLst>
                      </a:pPr>
                      <a:r>
                        <a:rPr lang="es-CO" sz="1000" kern="100">
                          <a:effectLst/>
                        </a:rPr>
                        <a:t>2021</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dirty="0">
                          <a:effectLst/>
                        </a:rPr>
                        <a:t>TOTAL, PARTICIPANTES</a:t>
                      </a:r>
                      <a:endParaRPr lang="es-CO" sz="1100" kern="100" dirty="0">
                        <a:effectLst/>
                      </a:endParaRPr>
                    </a:p>
                    <a:p>
                      <a:pPr algn="ctr">
                        <a:lnSpc>
                          <a:spcPct val="107000"/>
                        </a:lnSpc>
                        <a:spcAft>
                          <a:spcPts val="800"/>
                        </a:spcAft>
                        <a:tabLst>
                          <a:tab pos="3228975" algn="l"/>
                        </a:tabLst>
                      </a:pPr>
                      <a:r>
                        <a:rPr lang="es-CO" sz="1000" kern="100" dirty="0">
                          <a:effectLst/>
                          <a:latin typeface="Arial" panose="020B0604020202020204" pitchFamily="34" charset="0"/>
                          <a:cs typeface="Arial" panose="020B0604020202020204" pitchFamily="34" charset="0"/>
                        </a:rPr>
                        <a:t>2022</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tabLst>
                          <a:tab pos="3228975" algn="l"/>
                        </a:tabLst>
                      </a:pPr>
                      <a:r>
                        <a:rPr lang="es-CO" sz="1000" kern="100" dirty="0">
                          <a:effectLst/>
                        </a:rPr>
                        <a:t>TOTAL, PARTICIPANTES</a:t>
                      </a:r>
                      <a:endParaRPr lang="es-CO" sz="1100" kern="100" dirty="0">
                        <a:effectLst/>
                      </a:endParaRPr>
                    </a:p>
                    <a:p>
                      <a:pPr algn="ctr">
                        <a:lnSpc>
                          <a:spcPct val="107000"/>
                        </a:lnSpc>
                        <a:spcAft>
                          <a:spcPts val="800"/>
                        </a:spcAft>
                        <a:tabLst>
                          <a:tab pos="3228975" algn="l"/>
                        </a:tabLst>
                      </a:pPr>
                      <a:r>
                        <a:rPr lang="es-CO" sz="1000" kern="100" dirty="0">
                          <a:effectLst/>
                        </a:rPr>
                        <a:t>2023</a:t>
                      </a:r>
                      <a:endParaRPr lang="es-CO" sz="1100" kern="100" dirty="0">
                        <a:effectLst/>
                      </a:endParaRPr>
                    </a:p>
                    <a:p>
                      <a:pPr algn="ctr">
                        <a:lnSpc>
                          <a:spcPct val="107000"/>
                        </a:lnSpc>
                        <a:spcAft>
                          <a:spcPts val="800"/>
                        </a:spcAft>
                        <a:tabLst>
                          <a:tab pos="3228975" algn="l"/>
                        </a:tabLst>
                      </a:pPr>
                      <a:r>
                        <a:rPr lang="es-CO" sz="1000" kern="100" dirty="0">
                          <a:effectLst/>
                        </a:rPr>
                        <a:t>PRIMER SEMESTRE</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0460811"/>
                  </a:ext>
                </a:extLst>
              </a:tr>
              <a:tr h="178825">
                <a:tc>
                  <a:txBody>
                    <a:bodyPr/>
                    <a:lstStyle/>
                    <a:p>
                      <a:pPr algn="ctr">
                        <a:lnSpc>
                          <a:spcPct val="107000"/>
                        </a:lnSpc>
                        <a:spcAft>
                          <a:spcPts val="800"/>
                        </a:spcAft>
                        <a:tabLst>
                          <a:tab pos="3228975" algn="l"/>
                        </a:tabLst>
                      </a:pPr>
                      <a:r>
                        <a:rPr lang="es-CO" sz="1000" kern="100">
                          <a:effectLst/>
                        </a:rPr>
                        <a:t>EQUIPOS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a:effectLst/>
                        </a:rPr>
                        <a:t>18</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a:effectLst/>
                        </a:rPr>
                        <a:t>12</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a:effectLst/>
                        </a:rPr>
                        <a:t>12</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5310887"/>
                  </a:ext>
                </a:extLst>
              </a:tr>
              <a:tr h="462641">
                <a:tc>
                  <a:txBody>
                    <a:bodyPr/>
                    <a:lstStyle/>
                    <a:p>
                      <a:pPr algn="ctr">
                        <a:lnSpc>
                          <a:spcPct val="107000"/>
                        </a:lnSpc>
                        <a:spcAft>
                          <a:spcPts val="800"/>
                        </a:spcAft>
                        <a:tabLst>
                          <a:tab pos="3228975" algn="l"/>
                        </a:tabLst>
                      </a:pPr>
                      <a:r>
                        <a:rPr lang="es-CO" sz="1000" kern="100">
                          <a:effectLst/>
                        </a:rPr>
                        <a:t>PARTICIPANTES </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a:effectLst/>
                        </a:rPr>
                        <a:t>107</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a:effectLst/>
                        </a:rPr>
                        <a:t>66</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3228975" algn="l"/>
                        </a:tabLst>
                      </a:pPr>
                      <a:r>
                        <a:rPr lang="es-CO" sz="1000" kern="100" dirty="0">
                          <a:effectLst/>
                        </a:rPr>
                        <a:t>80</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154227"/>
                  </a:ext>
                </a:extLst>
              </a:tr>
            </a:tbl>
          </a:graphicData>
        </a:graphic>
      </p:graphicFrame>
      <p:sp>
        <p:nvSpPr>
          <p:cNvPr id="12" name="CuadroTexto 11">
            <a:extLst>
              <a:ext uri="{FF2B5EF4-FFF2-40B4-BE49-F238E27FC236}">
                <a16:creationId xmlns:a16="http://schemas.microsoft.com/office/drawing/2014/main" id="{11A78A7B-F375-F35B-1D78-49FE5BDE281C}"/>
              </a:ext>
            </a:extLst>
          </p:cNvPr>
          <p:cNvSpPr txBox="1"/>
          <p:nvPr/>
        </p:nvSpPr>
        <p:spPr>
          <a:xfrm>
            <a:off x="5729785" y="1398062"/>
            <a:ext cx="6121020" cy="276999"/>
          </a:xfrm>
          <a:prstGeom prst="rect">
            <a:avLst/>
          </a:prstGeom>
          <a:noFill/>
        </p:spPr>
        <p:txBody>
          <a:bodyPr wrap="square">
            <a:spAutoFit/>
          </a:bodyPr>
          <a:lstStyle/>
          <a:p>
            <a:r>
              <a:rPr lang="es-CO" sz="1200" b="1" dirty="0">
                <a:effectLst/>
                <a:latin typeface="Arial" panose="020B0604020202020204" pitchFamily="34" charset="0"/>
                <a:ea typeface="Calibri" panose="020F0502020204030204" pitchFamily="34" charset="0"/>
                <a:cs typeface="Arial" panose="020B0604020202020204" pitchFamily="34" charset="0"/>
              </a:rPr>
              <a:t>COPA CIUDAD JARDIN</a:t>
            </a:r>
            <a:endParaRPr lang="es-CO" sz="1200" dirty="0">
              <a:latin typeface="Arial" panose="020B0604020202020204" pitchFamily="34" charset="0"/>
              <a:cs typeface="Arial" panose="020B0604020202020204" pitchFamily="34" charset="0"/>
            </a:endParaRPr>
          </a:p>
        </p:txBody>
      </p:sp>
      <p:graphicFrame>
        <p:nvGraphicFramePr>
          <p:cNvPr id="13" name="Tabla 12">
            <a:extLst>
              <a:ext uri="{FF2B5EF4-FFF2-40B4-BE49-F238E27FC236}">
                <a16:creationId xmlns:a16="http://schemas.microsoft.com/office/drawing/2014/main" id="{82669B99-3BE2-69D1-DB71-862604EAEFF1}"/>
              </a:ext>
            </a:extLst>
          </p:cNvPr>
          <p:cNvGraphicFramePr>
            <a:graphicFrameLocks noGrp="1"/>
          </p:cNvGraphicFramePr>
          <p:nvPr>
            <p:extLst>
              <p:ext uri="{D42A27DB-BD31-4B8C-83A1-F6EECF244321}">
                <p14:modId xmlns:p14="http://schemas.microsoft.com/office/powerpoint/2010/main" val="52607710"/>
              </p:ext>
            </p:extLst>
          </p:nvPr>
        </p:nvGraphicFramePr>
        <p:xfrm>
          <a:off x="5587048" y="2028969"/>
          <a:ext cx="4949024" cy="1733245"/>
        </p:xfrm>
        <a:graphic>
          <a:graphicData uri="http://schemas.openxmlformats.org/drawingml/2006/table">
            <a:tbl>
              <a:tblPr firstRow="1" firstCol="1" bandRow="1">
                <a:tableStyleId>{5C22544A-7EE6-4342-B048-85BDC9FD1C3A}</a:tableStyleId>
              </a:tblPr>
              <a:tblGrid>
                <a:gridCol w="1128522">
                  <a:extLst>
                    <a:ext uri="{9D8B030D-6E8A-4147-A177-3AD203B41FA5}">
                      <a16:colId xmlns:a16="http://schemas.microsoft.com/office/drawing/2014/main" val="82849951"/>
                    </a:ext>
                  </a:extLst>
                </a:gridCol>
                <a:gridCol w="943916">
                  <a:extLst>
                    <a:ext uri="{9D8B030D-6E8A-4147-A177-3AD203B41FA5}">
                      <a16:colId xmlns:a16="http://schemas.microsoft.com/office/drawing/2014/main" val="3579698067"/>
                    </a:ext>
                  </a:extLst>
                </a:gridCol>
                <a:gridCol w="958862">
                  <a:extLst>
                    <a:ext uri="{9D8B030D-6E8A-4147-A177-3AD203B41FA5}">
                      <a16:colId xmlns:a16="http://schemas.microsoft.com/office/drawing/2014/main" val="380410624"/>
                    </a:ext>
                  </a:extLst>
                </a:gridCol>
                <a:gridCol w="958862">
                  <a:extLst>
                    <a:ext uri="{9D8B030D-6E8A-4147-A177-3AD203B41FA5}">
                      <a16:colId xmlns:a16="http://schemas.microsoft.com/office/drawing/2014/main" val="1955678172"/>
                    </a:ext>
                  </a:extLst>
                </a:gridCol>
                <a:gridCol w="958862">
                  <a:extLst>
                    <a:ext uri="{9D8B030D-6E8A-4147-A177-3AD203B41FA5}">
                      <a16:colId xmlns:a16="http://schemas.microsoft.com/office/drawing/2014/main" val="49883323"/>
                    </a:ext>
                  </a:extLst>
                </a:gridCol>
              </a:tblGrid>
              <a:tr h="954841">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COPA CIUDAD JARDIN</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2020</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2021</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2022</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TOTAL, PARTICIPANTES</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2023</a:t>
                      </a:r>
                    </a:p>
                    <a:p>
                      <a:pPr algn="ctr">
                        <a:lnSpc>
                          <a:spcPct val="100000"/>
                        </a:lnSpc>
                        <a:spcAft>
                          <a:spcPts val="800"/>
                        </a:spcAft>
                        <a:tabLst>
                          <a:tab pos="3228975" algn="l"/>
                        </a:tabLst>
                      </a:pPr>
                      <a:r>
                        <a:rPr lang="es-CO" sz="800" kern="100" dirty="0">
                          <a:effectLst/>
                          <a:latin typeface="Arial" panose="020B0604020202020204" pitchFamily="34" charset="0"/>
                          <a:cs typeface="Arial" panose="020B0604020202020204" pitchFamily="34" charset="0"/>
                        </a:rPr>
                        <a:t>PRIMER SEMESTRE</a:t>
                      </a:r>
                      <a:endParaRPr lang="es-CO" sz="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99301231"/>
                  </a:ext>
                </a:extLst>
              </a:tr>
              <a:tr h="311362">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DISCIPLINAS DEPORTIVAS</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1</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4</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dirty="0">
                          <a:effectLst/>
                          <a:latin typeface="Arial" panose="020B0604020202020204" pitchFamily="34" charset="0"/>
                          <a:cs typeface="Arial" panose="020B0604020202020204" pitchFamily="34" charset="0"/>
                        </a:rPr>
                        <a:t>4</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dirty="0">
                          <a:effectLst/>
                          <a:latin typeface="Arial" panose="020B0604020202020204" pitchFamily="34" charset="0"/>
                          <a:cs typeface="Arial" panose="020B0604020202020204" pitchFamily="34" charset="0"/>
                        </a:rPr>
                        <a:t>4</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3004378"/>
                  </a:ext>
                </a:extLst>
              </a:tr>
              <a:tr h="155680">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EQUIPOS</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54</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87</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dirty="0">
                          <a:effectLst/>
                          <a:latin typeface="Arial" panose="020B0604020202020204" pitchFamily="34" charset="0"/>
                          <a:cs typeface="Arial" panose="020B0604020202020204" pitchFamily="34" charset="0"/>
                        </a:rPr>
                        <a:t>87</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dirty="0">
                          <a:effectLst/>
                          <a:latin typeface="Arial" panose="020B0604020202020204" pitchFamily="34" charset="0"/>
                          <a:cs typeface="Arial" panose="020B0604020202020204" pitchFamily="34" charset="0"/>
                        </a:rPr>
                        <a:t>79</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8969529"/>
                  </a:ext>
                </a:extLst>
              </a:tr>
              <a:tr h="311362">
                <a:tc>
                  <a:txBody>
                    <a:bodyPr/>
                    <a:lstStyle/>
                    <a:p>
                      <a:pPr algn="ctr">
                        <a:lnSpc>
                          <a:spcPct val="100000"/>
                        </a:lnSpc>
                        <a:spcAft>
                          <a:spcPts val="800"/>
                        </a:spcAft>
                        <a:tabLst>
                          <a:tab pos="3228975" algn="l"/>
                        </a:tabLst>
                      </a:pPr>
                      <a:r>
                        <a:rPr lang="es-CO" sz="1000" kern="100" dirty="0">
                          <a:effectLst/>
                          <a:latin typeface="Arial" panose="020B0604020202020204" pitchFamily="34" charset="0"/>
                          <a:cs typeface="Arial" panose="020B0604020202020204" pitchFamily="34" charset="0"/>
                        </a:rPr>
                        <a:t>PARTICIPANTES </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940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1690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a:effectLst/>
                          <a:latin typeface="Arial" panose="020B0604020202020204" pitchFamily="34" charset="0"/>
                          <a:cs typeface="Arial" panose="020B0604020202020204" pitchFamily="34" charset="0"/>
                        </a:rPr>
                        <a:t>1800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tabLst>
                          <a:tab pos="3228975" algn="l"/>
                        </a:tabLst>
                      </a:pPr>
                      <a:r>
                        <a:rPr lang="es-CO" sz="1000" kern="100" dirty="0">
                          <a:effectLst/>
                          <a:latin typeface="Arial" panose="020B0604020202020204" pitchFamily="34" charset="0"/>
                          <a:cs typeface="Arial" panose="020B0604020202020204" pitchFamily="34" charset="0"/>
                        </a:rPr>
                        <a:t>1430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328163"/>
                  </a:ext>
                </a:extLst>
              </a:tr>
            </a:tbl>
          </a:graphicData>
        </a:graphic>
      </p:graphicFrame>
      <p:sp>
        <p:nvSpPr>
          <p:cNvPr id="15" name="CuadroTexto 14">
            <a:extLst>
              <a:ext uri="{FF2B5EF4-FFF2-40B4-BE49-F238E27FC236}">
                <a16:creationId xmlns:a16="http://schemas.microsoft.com/office/drawing/2014/main" id="{84CA8610-764F-71C2-6A27-E0AC4671A7A6}"/>
              </a:ext>
            </a:extLst>
          </p:cNvPr>
          <p:cNvSpPr txBox="1"/>
          <p:nvPr/>
        </p:nvSpPr>
        <p:spPr>
          <a:xfrm>
            <a:off x="3603941" y="3758674"/>
            <a:ext cx="4679315" cy="276999"/>
          </a:xfrm>
          <a:prstGeom prst="rect">
            <a:avLst/>
          </a:prstGeom>
          <a:noFill/>
        </p:spPr>
        <p:txBody>
          <a:bodyPr wrap="square">
            <a:spAutoFit/>
          </a:bodyPr>
          <a:lstStyle/>
          <a:p>
            <a:r>
              <a:rPr lang="es-CO" sz="1200" b="1" dirty="0">
                <a:effectLst/>
                <a:latin typeface="Arial" panose="020B0604020202020204" pitchFamily="34" charset="0"/>
                <a:ea typeface="Calibri" panose="020F0502020204030204" pitchFamily="34" charset="0"/>
                <a:cs typeface="Arial" panose="020B0604020202020204" pitchFamily="34" charset="0"/>
              </a:rPr>
              <a:t>CARRERA ATLETICA CIUDAD DE FUSAGASUGA</a:t>
            </a:r>
            <a:endParaRPr lang="es-CO" sz="12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A4A3607C-7090-2949-6D39-A232BB7611D8}"/>
              </a:ext>
            </a:extLst>
          </p:cNvPr>
          <p:cNvSpPr txBox="1"/>
          <p:nvPr/>
        </p:nvSpPr>
        <p:spPr>
          <a:xfrm>
            <a:off x="711551" y="4033909"/>
            <a:ext cx="8855530" cy="2292935"/>
          </a:xfrm>
          <a:prstGeom prst="rect">
            <a:avLst/>
          </a:prstGeom>
          <a:noFill/>
        </p:spPr>
        <p:txBody>
          <a:bodyPr wrap="square">
            <a:spAutoFit/>
          </a:bodyPr>
          <a:lstStyle/>
          <a:p>
            <a:pPr lvl="0" algn="just">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Se institucionalizó en el año 2022 por parte del Concejo Municipal de Fusagasugá, con el proyecto de acuerdo No 16 de 2022; se realiza un circuito de 10 kilómetros, por las principales calles de la Ciudad jardín de Colombia.</a:t>
            </a:r>
            <a:endParaRPr lang="es-CO" sz="1100" kern="100" dirty="0">
              <a:latin typeface="Calibri" panose="020F0502020204030204" pitchFamily="34" charset="0"/>
              <a:ea typeface="Calibri" panose="020F0502020204030204" pitchFamily="34" charset="0"/>
              <a:cs typeface="Times New Roman" panose="02020603050405020304" pitchFamily="18" charset="0"/>
            </a:endParaRPr>
          </a:p>
          <a:p>
            <a:pPr lvl="0" algn="just">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Con las categorías en la ramas masculina y femenina:</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Sub-8 (7 y 8 años – 600 </a:t>
            </a:r>
            <a:r>
              <a:rPr lang="es-CO" sz="1100" kern="100" dirty="0" err="1">
                <a:effectLst/>
                <a:latin typeface="Arial Narrow" panose="020B0606020202030204" pitchFamily="34" charset="0"/>
                <a:ea typeface="Calibri" panose="020F0502020204030204" pitchFamily="34" charset="0"/>
                <a:cs typeface="Times New Roman" panose="02020603050405020304" pitchFamily="18" charset="0"/>
              </a:rPr>
              <a:t>mts</a:t>
            </a: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sub-10 (9 a 10 años – 1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sub-12 (11 a 12 años – 1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sub-14 (13 a 14 años – 2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sub-16 (15 a 16 años – 3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sub-18 (17 a 18 años – 5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sub-20 (19 a 20 años – 5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abierta (21 a 39 años – 10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master a (40 a 50 años – 10 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tabLst>
                <a:tab pos="3228975" algn="l"/>
              </a:tabLst>
            </a:pPr>
            <a:r>
              <a:rPr lang="es-CO" sz="1100" kern="100" dirty="0">
                <a:effectLst/>
                <a:latin typeface="Arial Narrow" panose="020B0606020202030204" pitchFamily="34" charset="0"/>
                <a:ea typeface="Calibri" panose="020F0502020204030204" pitchFamily="34" charset="0"/>
                <a:cs typeface="Times New Roman" panose="02020603050405020304" pitchFamily="18" charset="0"/>
              </a:rPr>
              <a:t>master b (51 años en adelante – 5km)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7EECAB68-6D31-90B0-A488-09D0BCC4BE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2890" y="4510873"/>
            <a:ext cx="2009775" cy="1619123"/>
          </a:xfrm>
          <a:prstGeom prst="rect">
            <a:avLst/>
          </a:prstGeom>
        </p:spPr>
      </p:pic>
      <p:pic>
        <p:nvPicPr>
          <p:cNvPr id="8" name="Imagen 7">
            <a:extLst>
              <a:ext uri="{FF2B5EF4-FFF2-40B4-BE49-F238E27FC236}">
                <a16:creationId xmlns:a16="http://schemas.microsoft.com/office/drawing/2014/main" id="{EEF34E59-66B1-EBBF-1117-CDA6A34C48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1785" y="4522542"/>
            <a:ext cx="2009775" cy="1645490"/>
          </a:xfrm>
          <a:prstGeom prst="rect">
            <a:avLst/>
          </a:prstGeom>
        </p:spPr>
      </p:pic>
      <p:pic>
        <p:nvPicPr>
          <p:cNvPr id="11" name="Imagen 10">
            <a:extLst>
              <a:ext uri="{FF2B5EF4-FFF2-40B4-BE49-F238E27FC236}">
                <a16:creationId xmlns:a16="http://schemas.microsoft.com/office/drawing/2014/main" id="{6AFC8E25-C577-CEF3-BD74-610F491E96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9116" y="4510873"/>
            <a:ext cx="2009775" cy="1698222"/>
          </a:xfrm>
          <a:prstGeom prst="rect">
            <a:avLst/>
          </a:prstGeom>
        </p:spPr>
      </p:pic>
    </p:spTree>
    <p:extLst>
      <p:ext uri="{BB962C8B-B14F-4D97-AF65-F5344CB8AC3E}">
        <p14:creationId xmlns:p14="http://schemas.microsoft.com/office/powerpoint/2010/main" val="383365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D3DF54D7-D2DA-7350-1F34-74EE1BFDA2A6}"/>
              </a:ext>
            </a:extLst>
          </p:cNvPr>
          <p:cNvSpPr txBox="1"/>
          <p:nvPr/>
        </p:nvSpPr>
        <p:spPr>
          <a:xfrm>
            <a:off x="2610135" y="1246582"/>
            <a:ext cx="6121020" cy="373436"/>
          </a:xfrm>
          <a:prstGeom prst="rect">
            <a:avLst/>
          </a:prstGeom>
          <a:noFill/>
        </p:spPr>
        <p:txBody>
          <a:bodyPr wrap="square">
            <a:spAutoFit/>
          </a:bodyPr>
          <a:lstStyle/>
          <a:p>
            <a:pPr algn="ctr">
              <a:lnSpc>
                <a:spcPct val="107000"/>
              </a:lnSpc>
              <a:spcBef>
                <a:spcPts val="200"/>
              </a:spcBef>
            </a:pPr>
            <a:r>
              <a:rPr lang="es-CO" b="1" kern="100" dirty="0">
                <a:effectLst/>
                <a:latin typeface="Arial" panose="020B0604020202020204" pitchFamily="34" charset="0"/>
                <a:ea typeface="Times New Roman" panose="02020603050405020304" pitchFamily="18" charset="0"/>
                <a:cs typeface="Arial" panose="020B0604020202020204" pitchFamily="34" charset="0"/>
              </a:rPr>
              <a:t>Escenarios propios</a:t>
            </a:r>
          </a:p>
        </p:txBody>
      </p:sp>
      <p:sp>
        <p:nvSpPr>
          <p:cNvPr id="10" name="CuadroTexto 9">
            <a:extLst>
              <a:ext uri="{FF2B5EF4-FFF2-40B4-BE49-F238E27FC236}">
                <a16:creationId xmlns:a16="http://schemas.microsoft.com/office/drawing/2014/main" id="{E55870F2-F786-6693-BB69-27AE73547BBA}"/>
              </a:ext>
            </a:extLst>
          </p:cNvPr>
          <p:cNvSpPr txBox="1"/>
          <p:nvPr/>
        </p:nvSpPr>
        <p:spPr>
          <a:xfrm>
            <a:off x="2732759" y="862288"/>
            <a:ext cx="6630918" cy="369332"/>
          </a:xfrm>
          <a:prstGeom prst="rect">
            <a:avLst/>
          </a:prstGeom>
          <a:noFill/>
        </p:spPr>
        <p:txBody>
          <a:bodyPr wrap="none" rtlCol="0">
            <a:spAutoFit/>
          </a:bodyPr>
          <a:lstStyle/>
          <a:p>
            <a:r>
              <a:rPr lang="es-ES" b="1" dirty="0">
                <a:latin typeface="Arial" panose="020B0604020202020204" pitchFamily="34" charset="0"/>
                <a:cs typeface="Arial" panose="020B0604020202020204" pitchFamily="34" charset="0"/>
              </a:rPr>
              <a:t>PROYECTOS DE INVERSION PUBLICA EJECUTADOS 2020</a:t>
            </a:r>
            <a:endParaRPr lang="es-CO"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AF881E40-50DE-A8AF-A318-CA46C6AF9FA8}"/>
              </a:ext>
            </a:extLst>
          </p:cNvPr>
          <p:cNvSpPr txBox="1"/>
          <p:nvPr/>
        </p:nvSpPr>
        <p:spPr>
          <a:xfrm>
            <a:off x="641445" y="1582195"/>
            <a:ext cx="8940420" cy="1068306"/>
          </a:xfrm>
          <a:prstGeom prst="rect">
            <a:avLst/>
          </a:prstGeom>
          <a:noFill/>
        </p:spPr>
        <p:txBody>
          <a:bodyPr wrap="square">
            <a:spAutoFit/>
          </a:bodyPr>
          <a:lstStyle/>
          <a:p>
            <a:pPr algn="just">
              <a:lnSpc>
                <a:spcPct val="107000"/>
              </a:lnSpc>
              <a:spcAft>
                <a:spcPts val="800"/>
              </a:spcAft>
            </a:pPr>
            <a:r>
              <a:rPr lang="es-CO" sz="1000" kern="100" dirty="0">
                <a:effectLst/>
                <a:latin typeface="Arial" panose="020B0604020202020204" pitchFamily="34" charset="0"/>
                <a:ea typeface="Calibri" panose="020F0502020204030204" pitchFamily="34" charset="0"/>
                <a:cs typeface="Arial" panose="020B0604020202020204" pitchFamily="34" charset="0"/>
              </a:rPr>
              <a:t>Mediante convenio interadministrativo No. 0656 suscrito el 19 de diciembre de 2019 entre el municipio de Fusagasugá y el IDERF, “AUNAR ESFUERZOS ENTRE LAS ENTIDADES, PARA EL FOMENTO DEL DEPORTE Y POR ELLO EL MUNICIPIO SE COMPROMETE A ENTREGAR AL IDERF LOS ESCENARIOS DEPORTIVOS MUNICIPALES PARA SU USO, DISFRUTE, GOCE Y ADMINISTRACIÓN, DANDO PRIORIDAD AL DESARROLLO DEL DEPORTE Y PERMITIENDO A SU VEZ QUE SE FOMENTE LA RECREACIÓN, LA EDUCACIÓN FÍSICA Y EL APROVECHAMIENTO DEL TIEMPO LIBRE PARA EL MEJORAMIENTO DE LA CALIDAD DE VIDA DE LA POBLACIÓN DEL MUNICIPIO”, tiene la administración de los cuatro (04) escenarios deportivos tales como Estadio Municipal Fernando Mazuera Villegas, Coliseo de Baloncesto Carlos Lleras Restrepo, Coliseo de Tejo y Coliseo Futsal. </a:t>
            </a:r>
          </a:p>
        </p:txBody>
      </p:sp>
      <p:sp>
        <p:nvSpPr>
          <p:cNvPr id="14" name="CuadroTexto 13">
            <a:extLst>
              <a:ext uri="{FF2B5EF4-FFF2-40B4-BE49-F238E27FC236}">
                <a16:creationId xmlns:a16="http://schemas.microsoft.com/office/drawing/2014/main" id="{436C8F94-965D-4640-BD27-72056E5CB4A2}"/>
              </a:ext>
            </a:extLst>
          </p:cNvPr>
          <p:cNvSpPr txBox="1"/>
          <p:nvPr/>
        </p:nvSpPr>
        <p:spPr>
          <a:xfrm>
            <a:off x="399197" y="2692265"/>
            <a:ext cx="9182668" cy="1278427"/>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pPr>
            <a:r>
              <a:rPr lang="es-CO" sz="900" b="1" kern="100" dirty="0">
                <a:effectLst/>
                <a:latin typeface="Arial" panose="020B0604020202020204" pitchFamily="34" charset="0"/>
                <a:ea typeface="Calibri" panose="020F0502020204030204" pitchFamily="34" charset="0"/>
                <a:cs typeface="Arial" panose="020B0604020202020204" pitchFamily="34" charset="0"/>
              </a:rPr>
              <a:t>Estadio de futbol Fernando Mazuera: </a:t>
            </a:r>
            <a:r>
              <a:rPr lang="es-CO" sz="900" kern="100" dirty="0">
                <a:effectLst/>
                <a:latin typeface="Arial" panose="020B0604020202020204" pitchFamily="34" charset="0"/>
                <a:ea typeface="Calibri" panose="020F0502020204030204" pitchFamily="34" charset="0"/>
                <a:cs typeface="Arial" panose="020B0604020202020204" pitchFamily="34" charset="0"/>
              </a:rPr>
              <a:t>Se intervino el tejado de la vivienda que colinda con la calle 6ta, suministro e instalación de canal en lámina galvanizada, fabricación e instalación de tres puertas (entrada principal, parqueadero y entrada auxiliar al campo de futbol.</a:t>
            </a:r>
          </a:p>
          <a:p>
            <a:pPr marL="342900" lvl="0" indent="-342900" algn="just">
              <a:lnSpc>
                <a:spcPct val="107000"/>
              </a:lnSpc>
              <a:spcAft>
                <a:spcPts val="800"/>
              </a:spcAft>
              <a:buFont typeface="Wingdings" panose="05000000000000000000" pitchFamily="2" charset="2"/>
              <a:buChar char=""/>
            </a:pPr>
            <a:r>
              <a:rPr lang="es-CO" sz="900" b="1" kern="100" dirty="0">
                <a:effectLst/>
                <a:latin typeface="Arial" panose="020B0604020202020204" pitchFamily="34" charset="0"/>
                <a:ea typeface="Calibri" panose="020F0502020204030204" pitchFamily="34" charset="0"/>
                <a:cs typeface="Arial" panose="020B0604020202020204" pitchFamily="34" charset="0"/>
              </a:rPr>
              <a:t>Coliseo de baloncesto Carlos Lleras Restrepo:</a:t>
            </a:r>
            <a:r>
              <a:rPr lang="es-CO" sz="900" kern="100" dirty="0">
                <a:effectLst/>
                <a:latin typeface="Arial" panose="020B0604020202020204" pitchFamily="34" charset="0"/>
                <a:ea typeface="Calibri" panose="020F0502020204030204" pitchFamily="34" charset="0"/>
                <a:cs typeface="Arial" panose="020B0604020202020204" pitchFamily="34" charset="0"/>
              </a:rPr>
              <a:t> Mejoramiento en las puestas de acceso, para dar seguridad al escenario deportivo.</a:t>
            </a:r>
          </a:p>
          <a:p>
            <a:pPr marL="342900" lvl="0" indent="-342900" algn="just">
              <a:lnSpc>
                <a:spcPct val="107000"/>
              </a:lnSpc>
              <a:spcAft>
                <a:spcPts val="800"/>
              </a:spcAft>
              <a:buFont typeface="Wingdings" panose="05000000000000000000" pitchFamily="2" charset="2"/>
              <a:buChar char=""/>
            </a:pPr>
            <a:r>
              <a:rPr lang="es-CO" sz="900" b="1" kern="100" dirty="0">
                <a:effectLst/>
                <a:latin typeface="Arial" panose="020B0604020202020204" pitchFamily="34" charset="0"/>
                <a:ea typeface="Calibri" panose="020F0502020204030204" pitchFamily="34" charset="0"/>
                <a:cs typeface="Arial" panose="020B0604020202020204" pitchFamily="34" charset="0"/>
              </a:rPr>
              <a:t>Coliseo futsal Coburgo: </a:t>
            </a:r>
            <a:r>
              <a:rPr lang="es-CO" sz="900" kern="100" dirty="0">
                <a:effectLst/>
                <a:latin typeface="Arial" panose="020B0604020202020204" pitchFamily="34" charset="0"/>
                <a:ea typeface="Calibri" panose="020F0502020204030204" pitchFamily="34" charset="0"/>
                <a:cs typeface="Arial" panose="020B0604020202020204" pitchFamily="34" charset="0"/>
              </a:rPr>
              <a:t>Suministro e instalación de canales en lámina galvanizada y bajantes en PVC en el costado occidental del coliseo para evitar la filtración de agua.</a:t>
            </a:r>
          </a:p>
          <a:p>
            <a:pPr algn="just">
              <a:lnSpc>
                <a:spcPct val="107000"/>
              </a:lnSpc>
              <a:spcAft>
                <a:spcPts val="800"/>
              </a:spcAft>
            </a:pPr>
            <a:r>
              <a:rPr lang="es-CO" sz="900" b="1" kern="100" dirty="0">
                <a:effectLst/>
                <a:latin typeface="Arial" panose="020B0604020202020204" pitchFamily="34" charset="0"/>
                <a:ea typeface="Calibri" panose="020F0502020204030204" pitchFamily="34" charset="0"/>
                <a:cs typeface="Arial" panose="020B0604020202020204" pitchFamily="34" charset="0"/>
              </a:rPr>
              <a:t> </a:t>
            </a:r>
            <a:endParaRPr lang="es-CO" sz="9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Marcador de contenido 7">
            <a:extLst>
              <a:ext uri="{FF2B5EF4-FFF2-40B4-BE49-F238E27FC236}">
                <a16:creationId xmlns:a16="http://schemas.microsoft.com/office/drawing/2014/main" id="{EA1BA6FA-33C9-25F8-3B27-601F94C91D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745" y="3923030"/>
            <a:ext cx="1977390" cy="961390"/>
          </a:xfrm>
          <a:prstGeom prst="rect">
            <a:avLst/>
          </a:prstGeom>
          <a:ln w="38100">
            <a:solidFill>
              <a:srgbClr val="3399FF"/>
            </a:solidFill>
          </a:ln>
        </p:spPr>
      </p:pic>
      <p:pic>
        <p:nvPicPr>
          <p:cNvPr id="18" name="Imagen 17">
            <a:extLst>
              <a:ext uri="{FF2B5EF4-FFF2-40B4-BE49-F238E27FC236}">
                <a16:creationId xmlns:a16="http://schemas.microsoft.com/office/drawing/2014/main" id="{E8325E9B-A83D-1960-B435-3A5390B84D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1683" y="3917949"/>
            <a:ext cx="2032635" cy="988060"/>
          </a:xfrm>
          <a:prstGeom prst="rect">
            <a:avLst/>
          </a:prstGeom>
          <a:ln w="38100">
            <a:solidFill>
              <a:srgbClr val="3399FF"/>
            </a:solidFill>
          </a:ln>
        </p:spPr>
      </p:pic>
      <p:pic>
        <p:nvPicPr>
          <p:cNvPr id="19" name="Imagen 18">
            <a:extLst>
              <a:ext uri="{FF2B5EF4-FFF2-40B4-BE49-F238E27FC236}">
                <a16:creationId xmlns:a16="http://schemas.microsoft.com/office/drawing/2014/main" id="{304984C5-B855-B51E-D4F2-6BAAFE0D83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8282" y="5166101"/>
            <a:ext cx="925830" cy="1079500"/>
          </a:xfrm>
          <a:prstGeom prst="rect">
            <a:avLst/>
          </a:prstGeom>
          <a:ln w="38100">
            <a:solidFill>
              <a:srgbClr val="3399FF"/>
            </a:solidFill>
          </a:ln>
        </p:spPr>
      </p:pic>
      <p:pic>
        <p:nvPicPr>
          <p:cNvPr id="20" name="Imagen 19">
            <a:extLst>
              <a:ext uri="{FF2B5EF4-FFF2-40B4-BE49-F238E27FC236}">
                <a16:creationId xmlns:a16="http://schemas.microsoft.com/office/drawing/2014/main" id="{8DAF146A-F039-1059-253D-EF18ABD5AE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8111" y="3872229"/>
            <a:ext cx="2219960" cy="1079500"/>
          </a:xfrm>
          <a:prstGeom prst="rect">
            <a:avLst/>
          </a:prstGeom>
          <a:ln w="38100">
            <a:solidFill>
              <a:srgbClr val="3399FF"/>
            </a:solidFill>
          </a:ln>
        </p:spPr>
      </p:pic>
      <p:pic>
        <p:nvPicPr>
          <p:cNvPr id="21" name="Imagen 20">
            <a:extLst>
              <a:ext uri="{FF2B5EF4-FFF2-40B4-BE49-F238E27FC236}">
                <a16:creationId xmlns:a16="http://schemas.microsoft.com/office/drawing/2014/main" id="{EDBC9312-3E08-0F08-3129-644277D9AB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38326" y="5142254"/>
            <a:ext cx="819785" cy="1079500"/>
          </a:xfrm>
          <a:prstGeom prst="rect">
            <a:avLst/>
          </a:prstGeom>
          <a:ln w="38100">
            <a:solidFill>
              <a:srgbClr val="3399FF"/>
            </a:solidFill>
          </a:ln>
        </p:spPr>
      </p:pic>
    </p:spTree>
    <p:extLst>
      <p:ext uri="{BB962C8B-B14F-4D97-AF65-F5344CB8AC3E}">
        <p14:creationId xmlns:p14="http://schemas.microsoft.com/office/powerpoint/2010/main" val="322634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6771511" y="3781039"/>
            <a:ext cx="2128777" cy="6404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VISIÓN</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8FBBCBB4-0412-E892-7AA9-8C6B809E7C3B}"/>
              </a:ext>
            </a:extLst>
          </p:cNvPr>
          <p:cNvSpPr>
            <a:spLocks noGrp="1"/>
          </p:cNvSpPr>
          <p:nvPr>
            <p:ph type="ctrTitle"/>
          </p:nvPr>
        </p:nvSpPr>
        <p:spPr>
          <a:xfrm>
            <a:off x="4189412" y="893260"/>
            <a:ext cx="2551642" cy="558800"/>
          </a:xfrm>
        </p:spPr>
        <p:txBody>
          <a:bodyPr/>
          <a:lstStyle/>
          <a:p>
            <a:r>
              <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OBJETO</a:t>
            </a:r>
          </a:p>
        </p:txBody>
      </p:sp>
      <p:sp>
        <p:nvSpPr>
          <p:cNvPr id="2" name="CuadroTexto 1">
            <a:extLst>
              <a:ext uri="{FF2B5EF4-FFF2-40B4-BE49-F238E27FC236}">
                <a16:creationId xmlns:a16="http://schemas.microsoft.com/office/drawing/2014/main" id="{647460FC-8CAE-1B3B-8E11-AEC7B656CED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E372EEE-24C2-5D73-5A68-DDF99525742B}"/>
              </a:ext>
            </a:extLst>
          </p:cNvPr>
          <p:cNvSpPr txBox="1"/>
          <p:nvPr/>
        </p:nvSpPr>
        <p:spPr>
          <a:xfrm>
            <a:off x="3488267" y="1434327"/>
            <a:ext cx="3953932" cy="2246769"/>
          </a:xfrm>
          <a:prstGeom prst="rect">
            <a:avLst/>
          </a:prstGeom>
          <a:noFill/>
          <a:ln w="28575">
            <a:solidFill>
              <a:srgbClr val="00B050"/>
            </a:solidFill>
          </a:ln>
        </p:spPr>
        <p:txBody>
          <a:bodyPr wrap="square">
            <a:spAutoFit/>
          </a:bodyPr>
          <a:lstStyle/>
          <a:p>
            <a:pPr algn="just"/>
            <a:r>
              <a:rPr lang="es-ES" sz="1400" dirty="0">
                <a:latin typeface="Arial" panose="020B0604020202020204" pitchFamily="34" charset="0"/>
                <a:cs typeface="Arial" panose="020B0604020202020204" pitchFamily="34" charset="0"/>
              </a:rPr>
              <a:t>El Instituto Deportivo y Recreativo de Fusagasugá IDERF tiene por objeto generar y brindar a la comunidad oportunidades de participación en procesos de iniciación, formación, fomento y práctica del deporte , la recreación, el aprovechamiento del tiempo libre, la educación extra escolar y la educación física como contribución al desarrollo integral del individuo para el mejoramiento de la calidad de vida del Municipio de Fusagasugá.</a:t>
            </a:r>
          </a:p>
        </p:txBody>
      </p:sp>
      <p:sp>
        <p:nvSpPr>
          <p:cNvPr id="10" name="CuadroTexto 9">
            <a:extLst>
              <a:ext uri="{FF2B5EF4-FFF2-40B4-BE49-F238E27FC236}">
                <a16:creationId xmlns:a16="http://schemas.microsoft.com/office/drawing/2014/main" id="{57E22FE7-D5F4-1413-D4FC-A51D84B10B52}"/>
              </a:ext>
            </a:extLst>
          </p:cNvPr>
          <p:cNvSpPr txBox="1"/>
          <p:nvPr/>
        </p:nvSpPr>
        <p:spPr>
          <a:xfrm>
            <a:off x="1253360" y="3713599"/>
            <a:ext cx="2128777" cy="707886"/>
          </a:xfrm>
          <a:prstGeom prst="rect">
            <a:avLst/>
          </a:prstGeom>
          <a:noFill/>
        </p:spPr>
        <p:txBody>
          <a:bodyPr wrap="square">
            <a:spAutoFit/>
          </a:bodyPr>
          <a:lstStyle/>
          <a:p>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MISIÓN</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982461AB-735C-A3A2-04D1-02B0CA6303C1}"/>
              </a:ext>
            </a:extLst>
          </p:cNvPr>
          <p:cNvSpPr txBox="1"/>
          <p:nvPr/>
        </p:nvSpPr>
        <p:spPr>
          <a:xfrm>
            <a:off x="715433" y="4432719"/>
            <a:ext cx="3204633" cy="1600438"/>
          </a:xfrm>
          <a:prstGeom prst="rect">
            <a:avLst/>
          </a:prstGeom>
          <a:noFill/>
          <a:ln w="28575">
            <a:solidFill>
              <a:srgbClr val="00B050"/>
            </a:solidFill>
          </a:ln>
        </p:spPr>
        <p:txBody>
          <a:bodyPr wrap="square">
            <a:spAutoFit/>
          </a:bodyPr>
          <a:lstStyle/>
          <a:p>
            <a:pPr marL="0" indent="0" algn="just">
              <a:buNone/>
            </a:pPr>
            <a:r>
              <a:rPr lang="es-ES" sz="1400" b="0" i="0" dirty="0">
                <a:solidFill>
                  <a:schemeClr val="tx1"/>
                </a:solidFill>
                <a:effectLst/>
                <a:latin typeface="Arial" panose="020B0604020202020204" pitchFamily="34" charset="0"/>
                <a:cs typeface="Arial" panose="020B0604020202020204" pitchFamily="34" charset="0"/>
              </a:rPr>
              <a:t>Promover y fomentar la practica del deporte, la recreación, la educación física y el aprovechamiento del tiempo libre, a través de las estrategias del Instituto que contribuyan a la formación integral de la comunidad </a:t>
            </a:r>
            <a:r>
              <a:rPr lang="es-ES" sz="1400" b="0" i="0" dirty="0" err="1">
                <a:solidFill>
                  <a:schemeClr val="tx1"/>
                </a:solidFill>
                <a:effectLst/>
                <a:latin typeface="Arial" panose="020B0604020202020204" pitchFamily="34" charset="0"/>
                <a:cs typeface="Arial" panose="020B0604020202020204" pitchFamily="34" charset="0"/>
              </a:rPr>
              <a:t>Fusagasugueña</a:t>
            </a:r>
            <a:r>
              <a:rPr lang="es-ES" sz="1400" b="0" i="0" dirty="0">
                <a:solidFill>
                  <a:schemeClr val="tx1"/>
                </a:solidFill>
                <a:effectLst/>
                <a:latin typeface="Arial" panose="020B0604020202020204" pitchFamily="34" charset="0"/>
                <a:cs typeface="Arial" panose="020B0604020202020204" pitchFamily="34" charset="0"/>
              </a:rPr>
              <a:t>.</a:t>
            </a:r>
          </a:p>
        </p:txBody>
      </p:sp>
      <p:sp>
        <p:nvSpPr>
          <p:cNvPr id="14" name="CuadroTexto 13">
            <a:extLst>
              <a:ext uri="{FF2B5EF4-FFF2-40B4-BE49-F238E27FC236}">
                <a16:creationId xmlns:a16="http://schemas.microsoft.com/office/drawing/2014/main" id="{DCD768E3-6D90-A288-5676-EFA1F1EF82EE}"/>
              </a:ext>
            </a:extLst>
          </p:cNvPr>
          <p:cNvSpPr txBox="1"/>
          <p:nvPr/>
        </p:nvSpPr>
        <p:spPr>
          <a:xfrm>
            <a:off x="6096000" y="4437926"/>
            <a:ext cx="3479801" cy="1600438"/>
          </a:xfrm>
          <a:prstGeom prst="rect">
            <a:avLst/>
          </a:prstGeom>
          <a:noFill/>
          <a:ln w="28575">
            <a:solidFill>
              <a:srgbClr val="00B050"/>
            </a:solidFill>
          </a:ln>
        </p:spPr>
        <p:txBody>
          <a:bodyPr wrap="square">
            <a:spAutoFit/>
          </a:bodyPr>
          <a:lstStyle/>
          <a:p>
            <a:pPr algn="just"/>
            <a:r>
              <a:rPr lang="es-ES" sz="1400" b="0" i="0" dirty="0">
                <a:effectLst/>
                <a:latin typeface="Arial Narrow" panose="020B0606020202030204" pitchFamily="34" charset="0"/>
              </a:rPr>
              <a:t>Para el 2024 posicionar el Instituto como referente de innovación en estrategias deportivas a nivel nacional, contribuyendo al mejoramiento de la calidad de vida y ampliando la cobertura, la diversificación , en el fomento y promoción de la actividad física y aprovechamiento del tiempo libre de la población </a:t>
            </a:r>
            <a:r>
              <a:rPr lang="es-ES" sz="1400" b="0" i="0" dirty="0" err="1">
                <a:effectLst/>
                <a:latin typeface="Arial Narrow" panose="020B0606020202030204" pitchFamily="34" charset="0"/>
              </a:rPr>
              <a:t>Fusagasugueña</a:t>
            </a:r>
            <a:r>
              <a:rPr lang="es-ES" sz="1400" b="0" i="0" dirty="0">
                <a:effectLst/>
                <a:latin typeface="Arial Narrow" panose="020B0606020202030204" pitchFamily="34" charset="0"/>
              </a:rPr>
              <a:t>.</a:t>
            </a:r>
          </a:p>
        </p:txBody>
      </p:sp>
    </p:spTree>
    <p:extLst>
      <p:ext uri="{BB962C8B-B14F-4D97-AF65-F5344CB8AC3E}">
        <p14:creationId xmlns:p14="http://schemas.microsoft.com/office/powerpoint/2010/main" val="496468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043F3E60-EC57-0624-52B9-A655E84C6B6F}"/>
              </a:ext>
            </a:extLst>
          </p:cNvPr>
          <p:cNvSpPr txBox="1"/>
          <p:nvPr/>
        </p:nvSpPr>
        <p:spPr>
          <a:xfrm>
            <a:off x="2445793" y="866390"/>
            <a:ext cx="6121020" cy="373436"/>
          </a:xfrm>
          <a:prstGeom prst="rect">
            <a:avLst/>
          </a:prstGeom>
          <a:noFill/>
        </p:spPr>
        <p:txBody>
          <a:bodyPr wrap="square">
            <a:spAutoFit/>
          </a:bodyPr>
          <a:lstStyle/>
          <a:p>
            <a:pPr algn="ctr">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Polideportivos</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2588DBC-266C-71DE-616B-67D2BCD0A84E}"/>
              </a:ext>
            </a:extLst>
          </p:cNvPr>
          <p:cNvSpPr txBox="1"/>
          <p:nvPr/>
        </p:nvSpPr>
        <p:spPr>
          <a:xfrm>
            <a:off x="1851831" y="1199070"/>
            <a:ext cx="2303059" cy="373436"/>
          </a:xfrm>
          <a:prstGeom prst="rect">
            <a:avLst/>
          </a:prstGeom>
          <a:noFill/>
        </p:spPr>
        <p:txBody>
          <a:bodyPr wrap="square">
            <a:spAutoFit/>
          </a:bodyPr>
          <a:lstStyle/>
          <a:p>
            <a:pPr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Vereda Piamonte</a:t>
            </a:r>
            <a:r>
              <a:rPr lang="es-CO" sz="1800" kern="100" dirty="0">
                <a:effectLst/>
                <a:latin typeface="Arial" panose="020B0604020202020204" pitchFamily="34" charset="0"/>
                <a:ea typeface="Calibri" panose="020F0502020204030204" pitchFamily="34" charset="0"/>
                <a:cs typeface="Arial" panose="020B0604020202020204" pitchFamily="34" charset="0"/>
              </a:rPr>
              <a:t> </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94427556-F953-F89C-04A0-A2C1B4C913C5}"/>
              </a:ext>
            </a:extLst>
          </p:cNvPr>
          <p:cNvSpPr txBox="1"/>
          <p:nvPr/>
        </p:nvSpPr>
        <p:spPr>
          <a:xfrm>
            <a:off x="808631" y="1472356"/>
            <a:ext cx="4582235" cy="646331"/>
          </a:xfrm>
          <a:prstGeom prst="rect">
            <a:avLst/>
          </a:prstGeom>
          <a:noFill/>
        </p:spPr>
        <p:txBody>
          <a:bodyPr wrap="square">
            <a:spAutoFit/>
          </a:bodyPr>
          <a:lstStyle/>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Se construyó el cerramiento del costado norte y sur del polideportivo ubicado en la escuela de la vereda Piamonte.</a:t>
            </a:r>
            <a:endParaRPr lang="es-CO" sz="12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ABE75BD7-9154-7EFB-1E7F-AF422CC80A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361" y="2177413"/>
            <a:ext cx="1552432" cy="1079500"/>
          </a:xfrm>
          <a:prstGeom prst="rect">
            <a:avLst/>
          </a:prstGeom>
          <a:ln w="38100">
            <a:solidFill>
              <a:srgbClr val="3399FF"/>
            </a:solidFill>
          </a:ln>
        </p:spPr>
      </p:pic>
      <p:pic>
        <p:nvPicPr>
          <p:cNvPr id="14" name="Imagen 13">
            <a:extLst>
              <a:ext uri="{FF2B5EF4-FFF2-40B4-BE49-F238E27FC236}">
                <a16:creationId xmlns:a16="http://schemas.microsoft.com/office/drawing/2014/main" id="{CB0840B5-35FA-B1E3-4802-4857DBF0870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15528" y="2149449"/>
            <a:ext cx="1630908" cy="1079500"/>
          </a:xfrm>
          <a:prstGeom prst="rect">
            <a:avLst/>
          </a:prstGeom>
          <a:ln w="38100">
            <a:solidFill>
              <a:srgbClr val="3399FF"/>
            </a:solidFill>
          </a:ln>
        </p:spPr>
      </p:pic>
      <p:sp>
        <p:nvSpPr>
          <p:cNvPr id="16" name="CuadroTexto 15">
            <a:extLst>
              <a:ext uri="{FF2B5EF4-FFF2-40B4-BE49-F238E27FC236}">
                <a16:creationId xmlns:a16="http://schemas.microsoft.com/office/drawing/2014/main" id="{110C6517-2AA4-C365-B61B-D4A717E365B3}"/>
              </a:ext>
            </a:extLst>
          </p:cNvPr>
          <p:cNvSpPr txBox="1"/>
          <p:nvPr/>
        </p:nvSpPr>
        <p:spPr>
          <a:xfrm>
            <a:off x="6498325" y="1201653"/>
            <a:ext cx="6121020" cy="373436"/>
          </a:xfrm>
          <a:prstGeom prst="rect">
            <a:avLst/>
          </a:prstGeom>
          <a:noFill/>
        </p:spPr>
        <p:txBody>
          <a:bodyPr wrap="square">
            <a:spAutoFit/>
          </a:bodyPr>
          <a:lstStyle/>
          <a:p>
            <a:pPr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Barrio El Progreso </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7013F50D-E883-81A3-9A58-A531BD047E78}"/>
              </a:ext>
            </a:extLst>
          </p:cNvPr>
          <p:cNvSpPr txBox="1"/>
          <p:nvPr/>
        </p:nvSpPr>
        <p:spPr>
          <a:xfrm>
            <a:off x="5262348" y="1490609"/>
            <a:ext cx="4889097" cy="1384995"/>
          </a:xfrm>
          <a:prstGeom prst="rect">
            <a:avLst/>
          </a:prstGeom>
          <a:noFill/>
        </p:spPr>
        <p:txBody>
          <a:bodyPr wrap="square">
            <a:spAutoFit/>
          </a:bodyPr>
          <a:lstStyle/>
          <a:p>
            <a:pPr algn="just"/>
            <a:r>
              <a:rPr lang="es-CO" sz="1200" dirty="0">
                <a:effectLst/>
                <a:latin typeface="Arial" panose="020B0604020202020204" pitchFamily="34" charset="0"/>
                <a:ea typeface="Calibri" panose="020F0502020204030204" pitchFamily="34" charset="0"/>
                <a:cs typeface="Arial" panose="020B0604020202020204" pitchFamily="34" charset="0"/>
              </a:rPr>
              <a:t>Se desarrollaron actividades como mantenimiento de la canal del costado occidental, el suministro e instalación de la canal en lámina galvanizada y la bajante el PVC del costado oriental, construcción del cerramiento anti impacto en la parte norte, mejoramiento del cerramiento perimetral, suministro e instalación de reflectores led de 200 w y el suministro de dotaciones deportivas (tubería y malla para voleibol y juego  de porterías para futbol y baloncesto).</a:t>
            </a:r>
            <a:endParaRPr lang="es-CO" sz="1200" dirty="0">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6E15876D-6DBB-6F55-D5DB-DE7D1088BF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69851" y="2937806"/>
            <a:ext cx="1866900" cy="1029335"/>
          </a:xfrm>
          <a:prstGeom prst="rect">
            <a:avLst/>
          </a:prstGeom>
          <a:ln w="38100">
            <a:solidFill>
              <a:srgbClr val="3399FF"/>
            </a:solidFill>
          </a:ln>
        </p:spPr>
      </p:pic>
      <p:pic>
        <p:nvPicPr>
          <p:cNvPr id="20" name="Marcador de contenido 6">
            <a:extLst>
              <a:ext uri="{FF2B5EF4-FFF2-40B4-BE49-F238E27FC236}">
                <a16:creationId xmlns:a16="http://schemas.microsoft.com/office/drawing/2014/main" id="{19038C66-FAF0-8B52-4993-3A478E0A2FBF}"/>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075679" y="2891483"/>
            <a:ext cx="2010017" cy="1040130"/>
          </a:xfrm>
          <a:prstGeom prst="rect">
            <a:avLst/>
          </a:prstGeom>
          <a:ln w="38100">
            <a:solidFill>
              <a:srgbClr val="3399FF"/>
            </a:solidFill>
          </a:ln>
        </p:spPr>
      </p:pic>
      <p:sp>
        <p:nvSpPr>
          <p:cNvPr id="22" name="CuadroTexto 21">
            <a:extLst>
              <a:ext uri="{FF2B5EF4-FFF2-40B4-BE49-F238E27FC236}">
                <a16:creationId xmlns:a16="http://schemas.microsoft.com/office/drawing/2014/main" id="{69B01063-D425-6D82-07A1-4EF62F26CE33}"/>
              </a:ext>
            </a:extLst>
          </p:cNvPr>
          <p:cNvSpPr txBox="1"/>
          <p:nvPr/>
        </p:nvSpPr>
        <p:spPr>
          <a:xfrm>
            <a:off x="1851831" y="3622592"/>
            <a:ext cx="1885381" cy="367216"/>
          </a:xfrm>
          <a:prstGeom prst="rect">
            <a:avLst/>
          </a:prstGeom>
          <a:noFill/>
        </p:spPr>
        <p:txBody>
          <a:bodyPr wrap="square">
            <a:spAutoFit/>
          </a:bodyPr>
          <a:lstStyle/>
          <a:p>
            <a:pPr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Barrio El Olaya</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98F6F42B-3C82-A883-070D-4B619EA1A2C6}"/>
              </a:ext>
            </a:extLst>
          </p:cNvPr>
          <p:cNvSpPr txBox="1"/>
          <p:nvPr/>
        </p:nvSpPr>
        <p:spPr>
          <a:xfrm>
            <a:off x="411380" y="3989808"/>
            <a:ext cx="4428875" cy="670889"/>
          </a:xfrm>
          <a:prstGeom prst="rect">
            <a:avLst/>
          </a:prstGeom>
          <a:noFill/>
        </p:spPr>
        <p:txBody>
          <a:bodyPr wrap="square">
            <a:spAutoFit/>
          </a:bodyPr>
          <a:lstStyle/>
          <a:p>
            <a:pPr lvl="0" algn="just">
              <a:lnSpc>
                <a:spcPct val="107000"/>
              </a:lnSpc>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Se realizó el cambio total de la placa de juego, y la construcción de una oficina, dos unidades sanitarias y una bodega.</a:t>
            </a:r>
          </a:p>
        </p:txBody>
      </p:sp>
      <p:pic>
        <p:nvPicPr>
          <p:cNvPr id="27" name="Imagen 26">
            <a:extLst>
              <a:ext uri="{FF2B5EF4-FFF2-40B4-BE49-F238E27FC236}">
                <a16:creationId xmlns:a16="http://schemas.microsoft.com/office/drawing/2014/main" id="{D21E4212-F145-CC84-7BF5-860B3C01E6D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46342" y="4772842"/>
            <a:ext cx="1305489" cy="1079500"/>
          </a:xfrm>
          <a:prstGeom prst="rect">
            <a:avLst/>
          </a:prstGeom>
          <a:ln w="38100">
            <a:solidFill>
              <a:srgbClr val="3399FF"/>
            </a:solidFill>
          </a:ln>
        </p:spPr>
      </p:pic>
      <p:pic>
        <p:nvPicPr>
          <p:cNvPr id="28" name="Imagen 27">
            <a:extLst>
              <a:ext uri="{FF2B5EF4-FFF2-40B4-BE49-F238E27FC236}">
                <a16:creationId xmlns:a16="http://schemas.microsoft.com/office/drawing/2014/main" id="{EDEC8251-9CA8-8AFA-D9F1-4DA0B28DF5F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40554" y="4772842"/>
            <a:ext cx="1305489" cy="1079500"/>
          </a:xfrm>
          <a:prstGeom prst="rect">
            <a:avLst/>
          </a:prstGeom>
          <a:ln w="38100">
            <a:solidFill>
              <a:srgbClr val="3399FF"/>
            </a:solidFill>
          </a:ln>
        </p:spPr>
      </p:pic>
      <p:pic>
        <p:nvPicPr>
          <p:cNvPr id="29" name="Imagen 28">
            <a:extLst>
              <a:ext uri="{FF2B5EF4-FFF2-40B4-BE49-F238E27FC236}">
                <a16:creationId xmlns:a16="http://schemas.microsoft.com/office/drawing/2014/main" id="{8DA30395-DF3C-BF3C-3513-6CB0105060B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34766" y="4772842"/>
            <a:ext cx="1305489" cy="1079500"/>
          </a:xfrm>
          <a:prstGeom prst="rect">
            <a:avLst/>
          </a:prstGeom>
          <a:ln w="38100">
            <a:solidFill>
              <a:srgbClr val="3399FF"/>
            </a:solidFill>
          </a:ln>
        </p:spPr>
      </p:pic>
      <p:sp>
        <p:nvSpPr>
          <p:cNvPr id="31" name="CuadroTexto 30">
            <a:extLst>
              <a:ext uri="{FF2B5EF4-FFF2-40B4-BE49-F238E27FC236}">
                <a16:creationId xmlns:a16="http://schemas.microsoft.com/office/drawing/2014/main" id="{9323872C-6987-5F0C-63C6-3670A898BB7C}"/>
              </a:ext>
            </a:extLst>
          </p:cNvPr>
          <p:cNvSpPr txBox="1"/>
          <p:nvPr/>
        </p:nvSpPr>
        <p:spPr>
          <a:xfrm>
            <a:off x="5718104" y="4086799"/>
            <a:ext cx="4428875" cy="367216"/>
          </a:xfrm>
          <a:prstGeom prst="rect">
            <a:avLst/>
          </a:prstGeom>
          <a:noFill/>
        </p:spPr>
        <p:txBody>
          <a:bodyPr wrap="square">
            <a:spAutoFit/>
          </a:bodyPr>
          <a:lstStyle/>
          <a:p>
            <a:pPr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Barrio Pekín 1er sector – Baloncesto</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3" name="CuadroTexto 32">
            <a:extLst>
              <a:ext uri="{FF2B5EF4-FFF2-40B4-BE49-F238E27FC236}">
                <a16:creationId xmlns:a16="http://schemas.microsoft.com/office/drawing/2014/main" id="{8B3976C6-2E3F-EC27-9544-945C70D8EC08}"/>
              </a:ext>
            </a:extLst>
          </p:cNvPr>
          <p:cNvSpPr txBox="1"/>
          <p:nvPr/>
        </p:nvSpPr>
        <p:spPr>
          <a:xfrm>
            <a:off x="5188355" y="4380391"/>
            <a:ext cx="5116213" cy="769441"/>
          </a:xfrm>
          <a:prstGeom prst="rect">
            <a:avLst/>
          </a:prstGeom>
          <a:noFill/>
        </p:spPr>
        <p:txBody>
          <a:bodyPr wrap="square">
            <a:spAutoFit/>
          </a:bodyPr>
          <a:lstStyle/>
          <a:p>
            <a:pPr algn="just"/>
            <a:r>
              <a:rPr lang="es-CO" sz="1100" dirty="0">
                <a:latin typeface="Arial" panose="020B0604020202020204" pitchFamily="34" charset="0"/>
                <a:ea typeface="Calibri" panose="020F0502020204030204" pitchFamily="34" charset="0"/>
                <a:cs typeface="Arial" panose="020B0604020202020204" pitchFamily="34" charset="0"/>
              </a:rPr>
              <a:t>S</a:t>
            </a:r>
            <a:r>
              <a:rPr lang="es-CO" sz="1100" dirty="0">
                <a:effectLst/>
                <a:latin typeface="Arial" panose="020B0604020202020204" pitchFamily="34" charset="0"/>
                <a:ea typeface="Calibri" panose="020F0502020204030204" pitchFamily="34" charset="0"/>
                <a:cs typeface="Arial" panose="020B0604020202020204" pitchFamily="34" charset="0"/>
              </a:rPr>
              <a:t>e hizo la reposición del cerramiento del costado sur, suministro de las canales, mantenimiento de las bases de la estructura de cubierta, suministro e instalación de reflectores led de 200 w y dotación de tubos y malla para la práctica de voleibol. </a:t>
            </a:r>
            <a:endParaRPr lang="es-CO" sz="1100" dirty="0">
              <a:latin typeface="Arial" panose="020B0604020202020204" pitchFamily="34" charset="0"/>
              <a:cs typeface="Arial" panose="020B0604020202020204" pitchFamily="34" charset="0"/>
            </a:endParaRPr>
          </a:p>
        </p:txBody>
      </p:sp>
      <p:pic>
        <p:nvPicPr>
          <p:cNvPr id="34" name="Imagen 33">
            <a:extLst>
              <a:ext uri="{FF2B5EF4-FFF2-40B4-BE49-F238E27FC236}">
                <a16:creationId xmlns:a16="http://schemas.microsoft.com/office/drawing/2014/main" id="{9C378770-A9A9-E15B-97C9-10753FF4476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68081" y="5250080"/>
            <a:ext cx="2278380" cy="1079500"/>
          </a:xfrm>
          <a:prstGeom prst="rect">
            <a:avLst/>
          </a:prstGeom>
          <a:ln w="38100">
            <a:solidFill>
              <a:srgbClr val="3399FF"/>
            </a:solidFill>
          </a:ln>
        </p:spPr>
      </p:pic>
      <p:pic>
        <p:nvPicPr>
          <p:cNvPr id="35" name="Imagen 34">
            <a:extLst>
              <a:ext uri="{FF2B5EF4-FFF2-40B4-BE49-F238E27FC236}">
                <a16:creationId xmlns:a16="http://schemas.microsoft.com/office/drawing/2014/main" id="{C598ADDB-12A1-CF77-D2B9-71C639774FB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70293" y="5238204"/>
            <a:ext cx="2115403" cy="1079500"/>
          </a:xfrm>
          <a:prstGeom prst="rect">
            <a:avLst/>
          </a:prstGeom>
          <a:ln w="38100">
            <a:solidFill>
              <a:srgbClr val="3399FF"/>
            </a:solidFill>
          </a:ln>
        </p:spPr>
      </p:pic>
    </p:spTree>
    <p:extLst>
      <p:ext uri="{BB962C8B-B14F-4D97-AF65-F5344CB8AC3E}">
        <p14:creationId xmlns:p14="http://schemas.microsoft.com/office/powerpoint/2010/main" val="2956563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8DF153E0-BB39-97D1-5ACB-CDD3E24BEA92}"/>
              </a:ext>
            </a:extLst>
          </p:cNvPr>
          <p:cNvSpPr txBox="1"/>
          <p:nvPr/>
        </p:nvSpPr>
        <p:spPr>
          <a:xfrm>
            <a:off x="1195925" y="892634"/>
            <a:ext cx="3695131" cy="367216"/>
          </a:xfrm>
          <a:prstGeom prst="rect">
            <a:avLst/>
          </a:prstGeom>
          <a:noFill/>
        </p:spPr>
        <p:txBody>
          <a:bodyPr wrap="square">
            <a:spAutoFit/>
          </a:bodyPr>
          <a:lstStyle/>
          <a:p>
            <a:pPr algn="just">
              <a:lnSpc>
                <a:spcPct val="107000"/>
              </a:lnSpc>
              <a:spcAft>
                <a:spcPts val="800"/>
              </a:spcAft>
            </a:pPr>
            <a:r>
              <a:rPr lang="es-CO" b="1" kern="100" dirty="0">
                <a:effectLst/>
                <a:latin typeface="Arial" panose="020B0604020202020204" pitchFamily="34" charset="0"/>
                <a:ea typeface="Calibri" panose="020F0502020204030204" pitchFamily="34" charset="0"/>
                <a:cs typeface="Arial" panose="020B0604020202020204" pitchFamily="34" charset="0"/>
              </a:rPr>
              <a:t>Barrio Pekín 1er sector – Futsal</a:t>
            </a:r>
            <a:endParaRPr lang="es-CO"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23209DC-E31F-D327-95C8-4B940023CB78}"/>
              </a:ext>
            </a:extLst>
          </p:cNvPr>
          <p:cNvSpPr txBox="1"/>
          <p:nvPr/>
        </p:nvSpPr>
        <p:spPr>
          <a:xfrm>
            <a:off x="750708" y="1196019"/>
            <a:ext cx="4585567" cy="477503"/>
          </a:xfrm>
          <a:prstGeom prst="rect">
            <a:avLst/>
          </a:prstGeom>
          <a:noFill/>
        </p:spPr>
        <p:txBody>
          <a:bodyPr wrap="square">
            <a:spAutoFit/>
          </a:bodyPr>
          <a:lstStyle/>
          <a:p>
            <a:pPr lvl="0" algn="just">
              <a:lnSpc>
                <a:spcPct val="107000"/>
              </a:lnSpc>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Se realizó el reforzamiento del cerramiento existente y se corrigió la falla que presentaba el muro de contención. </a:t>
            </a:r>
          </a:p>
        </p:txBody>
      </p:sp>
      <p:pic>
        <p:nvPicPr>
          <p:cNvPr id="10" name="Imagen 9">
            <a:extLst>
              <a:ext uri="{FF2B5EF4-FFF2-40B4-BE49-F238E27FC236}">
                <a16:creationId xmlns:a16="http://schemas.microsoft.com/office/drawing/2014/main" id="{6210235C-6220-681E-15F8-6E3CDE7C8D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715" y="1768893"/>
            <a:ext cx="2126776" cy="1079500"/>
          </a:xfrm>
          <a:prstGeom prst="rect">
            <a:avLst/>
          </a:prstGeom>
          <a:ln w="38100">
            <a:solidFill>
              <a:srgbClr val="3399FF"/>
            </a:solidFill>
          </a:ln>
        </p:spPr>
      </p:pic>
      <p:pic>
        <p:nvPicPr>
          <p:cNvPr id="11" name="Imagen 10">
            <a:extLst>
              <a:ext uri="{FF2B5EF4-FFF2-40B4-BE49-F238E27FC236}">
                <a16:creationId xmlns:a16="http://schemas.microsoft.com/office/drawing/2014/main" id="{00785F09-3BFF-A17E-79AF-6D6D0B94E0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4084" y="1768893"/>
            <a:ext cx="1942191" cy="1079500"/>
          </a:xfrm>
          <a:prstGeom prst="rect">
            <a:avLst/>
          </a:prstGeom>
          <a:ln w="38100">
            <a:solidFill>
              <a:srgbClr val="3399FF"/>
            </a:solidFill>
          </a:ln>
        </p:spPr>
      </p:pic>
      <p:sp>
        <p:nvSpPr>
          <p:cNvPr id="13" name="CuadroTexto 12">
            <a:extLst>
              <a:ext uri="{FF2B5EF4-FFF2-40B4-BE49-F238E27FC236}">
                <a16:creationId xmlns:a16="http://schemas.microsoft.com/office/drawing/2014/main" id="{30BF37E2-173D-D05F-A7FD-E00EFF8248AF}"/>
              </a:ext>
            </a:extLst>
          </p:cNvPr>
          <p:cNvSpPr txBox="1"/>
          <p:nvPr/>
        </p:nvSpPr>
        <p:spPr>
          <a:xfrm>
            <a:off x="2087620" y="3115782"/>
            <a:ext cx="1579728" cy="373436"/>
          </a:xfrm>
          <a:prstGeom prst="rect">
            <a:avLst/>
          </a:prstGeom>
          <a:noFill/>
        </p:spPr>
        <p:txBody>
          <a:bodyPr wrap="square">
            <a:spAutoFit/>
          </a:bodyPr>
          <a:lstStyle/>
          <a:p>
            <a:pPr algn="just">
              <a:lnSpc>
                <a:spcPct val="107000"/>
              </a:lnSpc>
              <a:spcAft>
                <a:spcPts val="800"/>
              </a:spcAft>
            </a:pPr>
            <a:r>
              <a:rPr lang="es-CO" sz="1800" b="1" kern="100" dirty="0">
                <a:effectLst/>
                <a:latin typeface="Arial Narrow" panose="020B0606020202030204" pitchFamily="34" charset="0"/>
                <a:ea typeface="Calibri" panose="020F0502020204030204" pitchFamily="34" charset="0"/>
                <a:cs typeface="Calibri" panose="020F0502020204030204" pitchFamily="34" charset="0"/>
              </a:rPr>
              <a:t>Barrio El Tejar</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8179554A-8DB1-4B64-9F53-51E5D9CCB2D4}"/>
              </a:ext>
            </a:extLst>
          </p:cNvPr>
          <p:cNvSpPr txBox="1"/>
          <p:nvPr/>
        </p:nvSpPr>
        <p:spPr>
          <a:xfrm>
            <a:off x="606838" y="3390232"/>
            <a:ext cx="5016040" cy="868507"/>
          </a:xfrm>
          <a:prstGeom prst="rect">
            <a:avLst/>
          </a:prstGeom>
          <a:noFill/>
        </p:spPr>
        <p:txBody>
          <a:bodyPr wrap="square">
            <a:spAutoFit/>
          </a:bodyPr>
          <a:lstStyle/>
          <a:p>
            <a:pPr lvl="0" algn="just">
              <a:lnSpc>
                <a:spcPct val="107000"/>
              </a:lnSpc>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Se realizó el cambio del cerramiento en la parte sur y el mejoramiento del mismo en la parte norte, la construcción de una sección de grada para evitar la filtración de agua a la placa y cambio total de las luminarias. </a:t>
            </a:r>
          </a:p>
        </p:txBody>
      </p:sp>
      <p:pic>
        <p:nvPicPr>
          <p:cNvPr id="16" name="Imagen 15">
            <a:extLst>
              <a:ext uri="{FF2B5EF4-FFF2-40B4-BE49-F238E27FC236}">
                <a16:creationId xmlns:a16="http://schemas.microsoft.com/office/drawing/2014/main" id="{589DA876-DFB3-BAC0-B939-C4754094AF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708" y="4367486"/>
            <a:ext cx="2171700" cy="1014730"/>
          </a:xfrm>
          <a:prstGeom prst="rect">
            <a:avLst/>
          </a:prstGeom>
          <a:ln w="38100">
            <a:solidFill>
              <a:srgbClr val="3399FF"/>
            </a:solidFill>
          </a:ln>
        </p:spPr>
      </p:pic>
      <p:pic>
        <p:nvPicPr>
          <p:cNvPr id="17" name="Imagen 16">
            <a:extLst>
              <a:ext uri="{FF2B5EF4-FFF2-40B4-BE49-F238E27FC236}">
                <a16:creationId xmlns:a16="http://schemas.microsoft.com/office/drawing/2014/main" id="{9DF0C1C9-6C15-ED43-8B80-A5C84557534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94084" y="4356633"/>
            <a:ext cx="1977390" cy="1002030"/>
          </a:xfrm>
          <a:prstGeom prst="rect">
            <a:avLst/>
          </a:prstGeom>
          <a:ln w="38100">
            <a:solidFill>
              <a:srgbClr val="3399FF"/>
            </a:solidFill>
          </a:ln>
        </p:spPr>
      </p:pic>
      <p:sp>
        <p:nvSpPr>
          <p:cNvPr id="19" name="CuadroTexto 18">
            <a:extLst>
              <a:ext uri="{FF2B5EF4-FFF2-40B4-BE49-F238E27FC236}">
                <a16:creationId xmlns:a16="http://schemas.microsoft.com/office/drawing/2014/main" id="{1DF8A34D-306B-35B6-8595-9077E1D495A8}"/>
              </a:ext>
            </a:extLst>
          </p:cNvPr>
          <p:cNvSpPr txBox="1"/>
          <p:nvPr/>
        </p:nvSpPr>
        <p:spPr>
          <a:xfrm>
            <a:off x="6532200" y="890138"/>
            <a:ext cx="2562367" cy="373436"/>
          </a:xfrm>
          <a:prstGeom prst="rect">
            <a:avLst/>
          </a:prstGeom>
          <a:noFill/>
        </p:spPr>
        <p:txBody>
          <a:bodyPr wrap="square">
            <a:spAutoFit/>
          </a:bodyPr>
          <a:lstStyle/>
          <a:p>
            <a:pPr algn="just">
              <a:lnSpc>
                <a:spcPct val="107000"/>
              </a:lnSpc>
              <a:spcAft>
                <a:spcPts val="800"/>
              </a:spcAft>
            </a:pPr>
            <a:r>
              <a:rPr lang="es-CO" sz="1800" b="1" kern="100" dirty="0">
                <a:effectLst/>
                <a:latin typeface="Arial Narrow" panose="020B0606020202030204" pitchFamily="34" charset="0"/>
                <a:ea typeface="Calibri" panose="020F0502020204030204" pitchFamily="34" charset="0"/>
                <a:cs typeface="Calibri" panose="020F0502020204030204" pitchFamily="34" charset="0"/>
              </a:rPr>
              <a:t>Barrio Jaime Pardo Leal</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uadroTexto 20">
            <a:extLst>
              <a:ext uri="{FF2B5EF4-FFF2-40B4-BE49-F238E27FC236}">
                <a16:creationId xmlns:a16="http://schemas.microsoft.com/office/drawing/2014/main" id="{7DD67199-5C17-F737-21BD-A9530E842EF0}"/>
              </a:ext>
            </a:extLst>
          </p:cNvPr>
          <p:cNvSpPr txBox="1"/>
          <p:nvPr/>
        </p:nvSpPr>
        <p:spPr>
          <a:xfrm>
            <a:off x="5622878" y="1262790"/>
            <a:ext cx="4012441" cy="1066126"/>
          </a:xfrm>
          <a:prstGeom prst="rect">
            <a:avLst/>
          </a:prstGeom>
          <a:noFill/>
        </p:spPr>
        <p:txBody>
          <a:bodyPr wrap="square">
            <a:spAutoFit/>
          </a:bodyPr>
          <a:lstStyle/>
          <a:p>
            <a:pPr lvl="0" algn="just">
              <a:lnSpc>
                <a:spcPct val="107000"/>
              </a:lnSpc>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Se realizó el mantenimiento del cerramiento existente y la construcción del cerramiento anti impacto en el costado norte, así como la reposición total del alumbrado interno del polideportivo por reflectores led de 200w.</a:t>
            </a:r>
          </a:p>
        </p:txBody>
      </p:sp>
      <p:pic>
        <p:nvPicPr>
          <p:cNvPr id="22" name="Imagen 21">
            <a:extLst>
              <a:ext uri="{FF2B5EF4-FFF2-40B4-BE49-F238E27FC236}">
                <a16:creationId xmlns:a16="http://schemas.microsoft.com/office/drawing/2014/main" id="{F9AB761F-6646-ED85-6608-0A5F7FAF36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4743" y="2501900"/>
            <a:ext cx="1942191" cy="1079500"/>
          </a:xfrm>
          <a:prstGeom prst="rect">
            <a:avLst/>
          </a:prstGeom>
          <a:ln w="38100">
            <a:solidFill>
              <a:srgbClr val="3399FF"/>
            </a:solidFill>
          </a:ln>
        </p:spPr>
      </p:pic>
      <p:pic>
        <p:nvPicPr>
          <p:cNvPr id="23" name="Imagen 22">
            <a:extLst>
              <a:ext uri="{FF2B5EF4-FFF2-40B4-BE49-F238E27FC236}">
                <a16:creationId xmlns:a16="http://schemas.microsoft.com/office/drawing/2014/main" id="{0B459298-1F9D-5030-DD36-D522A5BAAA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23471" y="2501900"/>
            <a:ext cx="1942192" cy="1079500"/>
          </a:xfrm>
          <a:prstGeom prst="rect">
            <a:avLst/>
          </a:prstGeom>
          <a:ln w="38100">
            <a:solidFill>
              <a:srgbClr val="3399FF"/>
            </a:solidFill>
          </a:ln>
        </p:spPr>
      </p:pic>
      <p:sp>
        <p:nvSpPr>
          <p:cNvPr id="25" name="CuadroTexto 24">
            <a:extLst>
              <a:ext uri="{FF2B5EF4-FFF2-40B4-BE49-F238E27FC236}">
                <a16:creationId xmlns:a16="http://schemas.microsoft.com/office/drawing/2014/main" id="{78774340-9710-9E0D-01D7-928BCAD30E25}"/>
              </a:ext>
            </a:extLst>
          </p:cNvPr>
          <p:cNvSpPr txBox="1"/>
          <p:nvPr/>
        </p:nvSpPr>
        <p:spPr>
          <a:xfrm>
            <a:off x="6970068" y="3755097"/>
            <a:ext cx="1942191" cy="373436"/>
          </a:xfrm>
          <a:prstGeom prst="rect">
            <a:avLst/>
          </a:prstGeom>
          <a:noFill/>
        </p:spPr>
        <p:txBody>
          <a:bodyPr wrap="square">
            <a:spAutoFit/>
          </a:bodyPr>
          <a:lstStyle/>
          <a:p>
            <a:pPr algn="just">
              <a:lnSpc>
                <a:spcPct val="107000"/>
              </a:lnSpc>
              <a:spcAft>
                <a:spcPts val="800"/>
              </a:spcAft>
            </a:pPr>
            <a:r>
              <a:rPr lang="es-CO" sz="1800" b="1" kern="100" dirty="0">
                <a:effectLst/>
                <a:latin typeface="Arial Narrow" panose="020B0606020202030204" pitchFamily="34" charset="0"/>
                <a:ea typeface="Calibri" panose="020F0502020204030204" pitchFamily="34" charset="0"/>
                <a:cs typeface="Calibri" panose="020F0502020204030204" pitchFamily="34" charset="0"/>
              </a:rPr>
              <a:t>Barrio La Macarena</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CuadroTexto 26">
            <a:extLst>
              <a:ext uri="{FF2B5EF4-FFF2-40B4-BE49-F238E27FC236}">
                <a16:creationId xmlns:a16="http://schemas.microsoft.com/office/drawing/2014/main" id="{8DD02C79-437F-F6D1-E320-77AC50258F0E}"/>
              </a:ext>
            </a:extLst>
          </p:cNvPr>
          <p:cNvSpPr txBox="1"/>
          <p:nvPr/>
        </p:nvSpPr>
        <p:spPr>
          <a:xfrm>
            <a:off x="5622878" y="4356100"/>
            <a:ext cx="4442785" cy="868507"/>
          </a:xfrm>
          <a:prstGeom prst="rect">
            <a:avLst/>
          </a:prstGeom>
          <a:noFill/>
        </p:spPr>
        <p:txBody>
          <a:bodyPr wrap="square">
            <a:spAutoFit/>
          </a:bodyPr>
          <a:lstStyle/>
          <a:p>
            <a:pPr lvl="0" algn="just">
              <a:lnSpc>
                <a:spcPct val="107000"/>
              </a:lnSpc>
              <a:spcAft>
                <a:spcPts val="800"/>
              </a:spcAft>
            </a:pPr>
            <a:r>
              <a:rPr lang="es-CO" sz="1200" kern="100" dirty="0">
                <a:latin typeface="Arial" panose="020B0604020202020204" pitchFamily="34" charset="0"/>
                <a:ea typeface="Calibri" panose="020F0502020204030204" pitchFamily="34" charset="0"/>
                <a:cs typeface="Arial" panose="020B0604020202020204" pitchFamily="34" charset="0"/>
              </a:rPr>
              <a:t>P</a:t>
            </a:r>
            <a:r>
              <a:rPr lang="es-CO" sz="1200" kern="100" dirty="0">
                <a:effectLst/>
                <a:latin typeface="Arial" panose="020B0604020202020204" pitchFamily="34" charset="0"/>
                <a:ea typeface="Calibri" panose="020F0502020204030204" pitchFamily="34" charset="0"/>
                <a:cs typeface="Arial" panose="020B0604020202020204" pitchFamily="34" charset="0"/>
              </a:rPr>
              <a:t>rolongar la estructura de la cubierta, la fabricación e instalación de la canal en lámina galvanizada y el cambio de las bajantes en PVC, para evitar que las aguas lluvias entren al polideportivo.</a:t>
            </a:r>
          </a:p>
        </p:txBody>
      </p:sp>
      <p:pic>
        <p:nvPicPr>
          <p:cNvPr id="28" name="Imagen 27">
            <a:extLst>
              <a:ext uri="{FF2B5EF4-FFF2-40B4-BE49-F238E27FC236}">
                <a16:creationId xmlns:a16="http://schemas.microsoft.com/office/drawing/2014/main" id="{0E4F35F7-750E-E1EC-8D02-042D641330F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48400" y="5321968"/>
            <a:ext cx="2088515" cy="1010285"/>
          </a:xfrm>
          <a:prstGeom prst="rect">
            <a:avLst/>
          </a:prstGeom>
          <a:ln w="38100">
            <a:solidFill>
              <a:srgbClr val="3399FF"/>
            </a:solidFill>
          </a:ln>
        </p:spPr>
      </p:pic>
      <p:pic>
        <p:nvPicPr>
          <p:cNvPr id="29" name="Imagen 28">
            <a:extLst>
              <a:ext uri="{FF2B5EF4-FFF2-40B4-BE49-F238E27FC236}">
                <a16:creationId xmlns:a16="http://schemas.microsoft.com/office/drawing/2014/main" id="{F6D50B30-A288-D1B0-E389-BDDAC437C7E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07217" y="5299684"/>
            <a:ext cx="774700" cy="1010285"/>
          </a:xfrm>
          <a:prstGeom prst="rect">
            <a:avLst/>
          </a:prstGeom>
          <a:ln w="38100">
            <a:solidFill>
              <a:srgbClr val="3399FF"/>
            </a:solidFill>
          </a:ln>
        </p:spPr>
      </p:pic>
    </p:spTree>
    <p:extLst>
      <p:ext uri="{BB962C8B-B14F-4D97-AF65-F5344CB8AC3E}">
        <p14:creationId xmlns:p14="http://schemas.microsoft.com/office/powerpoint/2010/main" val="3823014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4042E901-FA13-CB6D-51A4-8FE56EBBC448}"/>
              </a:ext>
            </a:extLst>
          </p:cNvPr>
          <p:cNvSpPr txBox="1"/>
          <p:nvPr/>
        </p:nvSpPr>
        <p:spPr>
          <a:xfrm>
            <a:off x="4815954" y="896888"/>
            <a:ext cx="2255292" cy="367216"/>
          </a:xfrm>
          <a:prstGeom prst="rect">
            <a:avLst/>
          </a:prstGeom>
          <a:noFill/>
        </p:spPr>
        <p:txBody>
          <a:bodyPr wrap="square">
            <a:spAutoFit/>
          </a:bodyPr>
          <a:lstStyle/>
          <a:p>
            <a:pPr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Barrio Llano Largo</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F88A112-490A-AF78-629D-CE0EB27D6A37}"/>
              </a:ext>
            </a:extLst>
          </p:cNvPr>
          <p:cNvSpPr txBox="1"/>
          <p:nvPr/>
        </p:nvSpPr>
        <p:spPr>
          <a:xfrm>
            <a:off x="522027" y="1437237"/>
            <a:ext cx="9017757" cy="473271"/>
          </a:xfrm>
          <a:prstGeom prst="rect">
            <a:avLst/>
          </a:prstGeom>
          <a:noFill/>
        </p:spPr>
        <p:txBody>
          <a:bodyPr wrap="square">
            <a:spAutoFit/>
          </a:bodyPr>
          <a:lstStyle/>
          <a:p>
            <a:pPr marL="228600" algn="just">
              <a:lnSpc>
                <a:spcPct val="107000"/>
              </a:lnSpc>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Se realizó la canalización de las aguas lluvias, el cambio total de las porterías y el suministro e instalación de seis reflectores led de 200w. </a:t>
            </a:r>
          </a:p>
        </p:txBody>
      </p:sp>
      <p:pic>
        <p:nvPicPr>
          <p:cNvPr id="10" name="Imagen 9">
            <a:extLst>
              <a:ext uri="{FF2B5EF4-FFF2-40B4-BE49-F238E27FC236}">
                <a16:creationId xmlns:a16="http://schemas.microsoft.com/office/drawing/2014/main" id="{C2CE98F9-06ED-4A43-6A64-9566A58D63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184"/>
          <a:stretch/>
        </p:blipFill>
        <p:spPr>
          <a:xfrm>
            <a:off x="6147013" y="1828135"/>
            <a:ext cx="1905166" cy="1079500"/>
          </a:xfrm>
          <a:prstGeom prst="rect">
            <a:avLst/>
          </a:prstGeom>
          <a:ln w="38100">
            <a:solidFill>
              <a:srgbClr val="3399FF"/>
            </a:solidFill>
          </a:ln>
        </p:spPr>
      </p:pic>
      <p:pic>
        <p:nvPicPr>
          <p:cNvPr id="11" name="Imagen 10">
            <a:extLst>
              <a:ext uri="{FF2B5EF4-FFF2-40B4-BE49-F238E27FC236}">
                <a16:creationId xmlns:a16="http://schemas.microsoft.com/office/drawing/2014/main" id="{DB9B17D1-41F3-2FEA-B403-557B37120F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2094" y="1828135"/>
            <a:ext cx="2051477" cy="1079500"/>
          </a:xfrm>
          <a:prstGeom prst="rect">
            <a:avLst/>
          </a:prstGeom>
          <a:ln w="38100">
            <a:solidFill>
              <a:srgbClr val="3399FF"/>
            </a:solidFill>
          </a:ln>
        </p:spPr>
      </p:pic>
      <p:sp>
        <p:nvSpPr>
          <p:cNvPr id="13" name="CuadroTexto 12">
            <a:extLst>
              <a:ext uri="{FF2B5EF4-FFF2-40B4-BE49-F238E27FC236}">
                <a16:creationId xmlns:a16="http://schemas.microsoft.com/office/drawing/2014/main" id="{C281F52E-CDAA-4D13-303B-7CDE600E6BDA}"/>
              </a:ext>
            </a:extLst>
          </p:cNvPr>
          <p:cNvSpPr txBox="1"/>
          <p:nvPr/>
        </p:nvSpPr>
        <p:spPr>
          <a:xfrm>
            <a:off x="4553234" y="3155589"/>
            <a:ext cx="2780731" cy="373436"/>
          </a:xfrm>
          <a:prstGeom prst="rect">
            <a:avLst/>
          </a:prstGeom>
          <a:noFill/>
        </p:spPr>
        <p:txBody>
          <a:bodyPr wrap="square">
            <a:spAutoFit/>
          </a:bodyPr>
          <a:lstStyle/>
          <a:p>
            <a:pPr algn="ctr">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Parques Infantiles</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99C1266D-6AB1-00E9-935F-DCD480B20A66}"/>
              </a:ext>
            </a:extLst>
          </p:cNvPr>
          <p:cNvSpPr txBox="1"/>
          <p:nvPr/>
        </p:nvSpPr>
        <p:spPr>
          <a:xfrm>
            <a:off x="522027" y="3511453"/>
            <a:ext cx="9263418" cy="473271"/>
          </a:xfrm>
          <a:prstGeom prst="rect">
            <a:avLst/>
          </a:prstGeom>
          <a:noFill/>
        </p:spPr>
        <p:txBody>
          <a:bodyPr wrap="square">
            <a:spAutoFit/>
          </a:bodyPr>
          <a:lstStyle/>
          <a:p>
            <a:pPr lvl="0" algn="just">
              <a:lnSpc>
                <a:spcPct val="107000"/>
              </a:lnSpc>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“Construcción, mantenimiento e instalación de parques biosaludables y parques infantiles en el marco de los presupuestos participativos y demás proyectos del IDERF del municipio de Fusagasugá”</a:t>
            </a:r>
          </a:p>
        </p:txBody>
      </p:sp>
      <p:sp>
        <p:nvSpPr>
          <p:cNvPr id="17" name="CuadroTexto 16">
            <a:extLst>
              <a:ext uri="{FF2B5EF4-FFF2-40B4-BE49-F238E27FC236}">
                <a16:creationId xmlns:a16="http://schemas.microsoft.com/office/drawing/2014/main" id="{D1BBDFBF-4FBD-B8AE-E2FB-7354DD84D44F}"/>
              </a:ext>
            </a:extLst>
          </p:cNvPr>
          <p:cNvSpPr txBox="1"/>
          <p:nvPr/>
        </p:nvSpPr>
        <p:spPr>
          <a:xfrm>
            <a:off x="1582084" y="4083735"/>
            <a:ext cx="2510940" cy="367216"/>
          </a:xfrm>
          <a:prstGeom prst="rect">
            <a:avLst/>
          </a:prstGeom>
          <a:noFill/>
        </p:spPr>
        <p:txBody>
          <a:bodyPr wrap="square">
            <a:spAutoFit/>
          </a:bodyPr>
          <a:lstStyle/>
          <a:p>
            <a:pPr lvl="0"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Barrio San Fernando</a:t>
            </a:r>
            <a:endParaRPr lang="es-CO" sz="16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Imagen 17">
            <a:extLst>
              <a:ext uri="{FF2B5EF4-FFF2-40B4-BE49-F238E27FC236}">
                <a16:creationId xmlns:a16="http://schemas.microsoft.com/office/drawing/2014/main" id="{9E1C3106-9C02-2BE0-4885-4D7931BC68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801154" y="4596445"/>
            <a:ext cx="1905000" cy="1439545"/>
          </a:xfrm>
          <a:prstGeom prst="rect">
            <a:avLst/>
          </a:prstGeom>
          <a:ln w="38100">
            <a:solidFill>
              <a:srgbClr val="3399FF"/>
            </a:solid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C98CA34D-1B82-C8DE-BF73-47A4D14C37F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2990006" y="4600471"/>
            <a:ext cx="1926590" cy="1439545"/>
          </a:xfrm>
          <a:prstGeom prst="rect">
            <a:avLst/>
          </a:prstGeom>
          <a:ln w="38100">
            <a:solidFill>
              <a:srgbClr val="3399FF"/>
            </a:solidFill>
          </a:ln>
          <a:extLst>
            <a:ext uri="{53640926-AAD7-44D8-BBD7-CCE9431645EC}">
              <a14:shadowObscured xmlns:a14="http://schemas.microsoft.com/office/drawing/2010/main"/>
            </a:ext>
          </a:extLst>
        </p:spPr>
      </p:pic>
      <p:sp>
        <p:nvSpPr>
          <p:cNvPr id="21" name="CuadroTexto 20">
            <a:extLst>
              <a:ext uri="{FF2B5EF4-FFF2-40B4-BE49-F238E27FC236}">
                <a16:creationId xmlns:a16="http://schemas.microsoft.com/office/drawing/2014/main" id="{3BAFC510-D87F-ABE2-76E6-89BAE9DBDBC2}"/>
              </a:ext>
            </a:extLst>
          </p:cNvPr>
          <p:cNvSpPr txBox="1"/>
          <p:nvPr/>
        </p:nvSpPr>
        <p:spPr>
          <a:xfrm>
            <a:off x="6370669" y="4152716"/>
            <a:ext cx="2363897" cy="367216"/>
          </a:xfrm>
          <a:prstGeom prst="rect">
            <a:avLst/>
          </a:prstGeom>
          <a:noFill/>
        </p:spPr>
        <p:txBody>
          <a:bodyPr wrap="square">
            <a:spAutoFit/>
          </a:bodyPr>
          <a:lstStyle/>
          <a:p>
            <a:pPr lvl="0"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Barrio La Macarena</a:t>
            </a:r>
            <a:endParaRPr lang="es-CO" sz="16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Imagen 21">
            <a:extLst>
              <a:ext uri="{FF2B5EF4-FFF2-40B4-BE49-F238E27FC236}">
                <a16:creationId xmlns:a16="http://schemas.microsoft.com/office/drawing/2014/main" id="{D2C0BF23-87B4-2C30-0DAE-4203D3C9B08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5670477" y="4596444"/>
            <a:ext cx="1882140" cy="1439545"/>
          </a:xfrm>
          <a:prstGeom prst="rect">
            <a:avLst/>
          </a:prstGeom>
          <a:ln w="38100">
            <a:solidFill>
              <a:srgbClr val="3399FF"/>
            </a:solid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3859304E-347D-F936-206C-5B96C90D261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7860125" y="4556024"/>
            <a:ext cx="1925320" cy="1439545"/>
          </a:xfrm>
          <a:prstGeom prst="rect">
            <a:avLst/>
          </a:prstGeom>
          <a:ln w="38100">
            <a:solidFill>
              <a:srgbClr val="3399FF"/>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7172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791A9EB-FC1B-66EE-BCDE-C3E10F35C2B5}"/>
              </a:ext>
            </a:extLst>
          </p:cNvPr>
          <p:cNvSpPr txBox="1"/>
          <p:nvPr/>
        </p:nvSpPr>
        <p:spPr>
          <a:xfrm>
            <a:off x="1190766" y="1098950"/>
            <a:ext cx="3035489" cy="367216"/>
          </a:xfrm>
          <a:prstGeom prst="rect">
            <a:avLst/>
          </a:prstGeom>
          <a:noFill/>
        </p:spPr>
        <p:txBody>
          <a:bodyPr wrap="square">
            <a:spAutoFit/>
          </a:bodyPr>
          <a:lstStyle/>
          <a:p>
            <a:pPr lvl="0"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Barrio Porvenir – La Salle</a:t>
            </a:r>
            <a:endParaRPr lang="es-CO" sz="16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1CAE666F-10FC-7243-B6C1-C9E1E4FC11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56254" y="1676116"/>
            <a:ext cx="1851660" cy="1439545"/>
          </a:xfrm>
          <a:prstGeom prst="rect">
            <a:avLst/>
          </a:prstGeom>
          <a:ln w="38100">
            <a:solidFill>
              <a:srgbClr val="3399FF"/>
            </a:solid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36E63CAD-09CA-0F01-2DFF-55D2A99CA9B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2877484" y="1676115"/>
            <a:ext cx="1918335" cy="1439545"/>
          </a:xfrm>
          <a:prstGeom prst="rect">
            <a:avLst/>
          </a:prstGeom>
          <a:ln w="38100">
            <a:solidFill>
              <a:srgbClr val="3399FF"/>
            </a:solid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39785700-0250-04B3-3604-CD7C097014DE}"/>
              </a:ext>
            </a:extLst>
          </p:cNvPr>
          <p:cNvSpPr txBox="1"/>
          <p:nvPr/>
        </p:nvSpPr>
        <p:spPr>
          <a:xfrm>
            <a:off x="6467670" y="1098950"/>
            <a:ext cx="1851660" cy="367216"/>
          </a:xfrm>
          <a:prstGeom prst="rect">
            <a:avLst/>
          </a:prstGeom>
          <a:noFill/>
        </p:spPr>
        <p:txBody>
          <a:bodyPr wrap="square">
            <a:spAutoFit/>
          </a:bodyPr>
          <a:lstStyle/>
          <a:p>
            <a:pPr lvl="0"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Santa Cecilia</a:t>
            </a:r>
            <a:endParaRPr lang="es-CO" sz="16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7E759F0E-A3C4-E1B4-28AD-EE37122DE1D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5458020" y="1631375"/>
            <a:ext cx="1935480" cy="1439545"/>
          </a:xfrm>
          <a:prstGeom prst="rect">
            <a:avLst/>
          </a:prstGeom>
          <a:ln w="38100">
            <a:solidFill>
              <a:srgbClr val="3399FF"/>
            </a:solid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78611B12-C37B-070F-9406-E02995C1AE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7745925" y="1631374"/>
            <a:ext cx="1898015" cy="1439545"/>
          </a:xfrm>
          <a:prstGeom prst="rect">
            <a:avLst/>
          </a:prstGeom>
          <a:ln w="38100">
            <a:solidFill>
              <a:srgbClr val="3399FF"/>
            </a:solid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E5399E01-E918-8A38-2B2C-B6790CA72640}"/>
              </a:ext>
            </a:extLst>
          </p:cNvPr>
          <p:cNvSpPr txBox="1"/>
          <p:nvPr/>
        </p:nvSpPr>
        <p:spPr>
          <a:xfrm>
            <a:off x="201655" y="3176863"/>
            <a:ext cx="9542846" cy="3410293"/>
          </a:xfrm>
          <a:prstGeom prst="rect">
            <a:avLst/>
          </a:prstGeom>
          <a:noFill/>
        </p:spPr>
        <p:txBody>
          <a:bodyPr wrap="square">
            <a:spAutoFit/>
          </a:bodyPr>
          <a:lstStyle/>
          <a:p>
            <a:pPr marL="228600" algn="just">
              <a:spcAft>
                <a:spcPts val="800"/>
              </a:spcAft>
            </a:pPr>
            <a:r>
              <a:rPr lang="es-CO" sz="1000" b="1" u="sng" kern="100" dirty="0">
                <a:effectLst/>
                <a:latin typeface="Arial" panose="020B0604020202020204" pitchFamily="34" charset="0"/>
                <a:ea typeface="Calibri" panose="020F0502020204030204" pitchFamily="34" charset="0"/>
                <a:cs typeface="Arial" panose="020B0604020202020204" pitchFamily="34" charset="0"/>
              </a:rPr>
              <a:t>Mantenimiento:</a:t>
            </a:r>
            <a:r>
              <a:rPr lang="es-CO" sz="1000" b="1" kern="100" dirty="0">
                <a:effectLst/>
                <a:latin typeface="Arial" panose="020B0604020202020204" pitchFamily="34" charset="0"/>
                <a:ea typeface="Calibri" panose="020F0502020204030204" pitchFamily="34" charset="0"/>
                <a:cs typeface="Arial" panose="020B0604020202020204" pitchFamily="34" charset="0"/>
              </a:rPr>
              <a:t> </a:t>
            </a:r>
            <a:r>
              <a:rPr lang="es-CO" sz="1000" kern="100" dirty="0">
                <a:effectLst/>
                <a:latin typeface="Arial" panose="020B0604020202020204" pitchFamily="34" charset="0"/>
                <a:ea typeface="Calibri" panose="020F0502020204030204" pitchFamily="34" charset="0"/>
                <a:cs typeface="Arial" panose="020B0604020202020204" pitchFamily="34" charset="0"/>
              </a:rPr>
              <a:t>El desgaste natural y el mal uso que se les da a los parques, hace necesario que se realice periódicamente un mantenimiento preventivo y correctivo.  Los parques infantiles tienen diferentes elementos </a:t>
            </a: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 toboganes, escaleras, túneles, pasamanos, anillos, entre otros, los cuales pueden encontrarse en mal estado y ocasionar daños en el cuerpo de los menores, por lo que, mantenerlos en buenas condiciones dará la tranquilidad de que jueguen sin lastimarse. </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Barrio Obrero – Instalación barras de calistenia. </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Barrio Contigo con Todo</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Barrio Camino Real</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Barrio Prados de Bethel</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Barrio Comuneros (02) parques</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Barrio Santa Barbara – Instalación barras de calistenia</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Barrio Jaime Pardo Leal</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8.	Barrio Aires del Quininí (02) parques</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9.	Barrio San Jorge</a:t>
            </a:r>
          </a:p>
          <a:p>
            <a:pPr marL="228600" algn="just">
              <a:spcAft>
                <a:spcPts val="800"/>
              </a:spcAft>
            </a:pPr>
            <a:r>
              <a:rPr lang="es-CO"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	Barrio Santa Anita</a:t>
            </a:r>
          </a:p>
          <a:p>
            <a:pPr marL="228600" algn="just">
              <a:lnSpc>
                <a:spcPct val="107000"/>
              </a:lnSpc>
              <a:spcAft>
                <a:spcPts val="800"/>
              </a:spcAft>
            </a:pPr>
            <a:endParaRPr lang="es-CO"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4BDDB96-2E9A-A25B-DEBB-B910932EA55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46741" y="3872939"/>
            <a:ext cx="1692275" cy="1176733"/>
          </a:xfrm>
          <a:prstGeom prst="rect">
            <a:avLst/>
          </a:prstGeom>
          <a:ln w="38100">
            <a:solidFill>
              <a:srgbClr val="3399FF"/>
            </a:solidFill>
          </a:ln>
        </p:spPr>
      </p:pic>
      <p:pic>
        <p:nvPicPr>
          <p:cNvPr id="17" name="Imagen 16">
            <a:extLst>
              <a:ext uri="{FF2B5EF4-FFF2-40B4-BE49-F238E27FC236}">
                <a16:creationId xmlns:a16="http://schemas.microsoft.com/office/drawing/2014/main" id="{7CF5A44C-0E1B-177A-6D72-8661FFCC09F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6053650" y="3885222"/>
            <a:ext cx="1692275" cy="1208156"/>
          </a:xfrm>
          <a:prstGeom prst="rect">
            <a:avLst/>
          </a:prstGeom>
          <a:ln w="38100" cap="flat" cmpd="sng" algn="ctr">
            <a:solidFill>
              <a:srgbClr val="3399FF"/>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004997D5-9700-D67A-6E0C-8C0A006F142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25562" y="3861671"/>
            <a:ext cx="1917700" cy="1231707"/>
          </a:xfrm>
          <a:prstGeom prst="rect">
            <a:avLst/>
          </a:prstGeom>
          <a:ln w="38100">
            <a:solidFill>
              <a:srgbClr val="3399FF"/>
            </a:solidFill>
          </a:ln>
        </p:spPr>
      </p:pic>
      <p:pic>
        <p:nvPicPr>
          <p:cNvPr id="19" name="Imagen 18">
            <a:extLst>
              <a:ext uri="{FF2B5EF4-FFF2-40B4-BE49-F238E27FC236}">
                <a16:creationId xmlns:a16="http://schemas.microsoft.com/office/drawing/2014/main" id="{6468E34B-D307-BE54-B9E4-14FB3FCE4548}"/>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21645" y="5238770"/>
            <a:ext cx="1224280" cy="1176733"/>
          </a:xfrm>
          <a:prstGeom prst="rect">
            <a:avLst/>
          </a:prstGeom>
          <a:ln w="38100">
            <a:solidFill>
              <a:srgbClr val="3399FF"/>
            </a:solidFill>
          </a:ln>
        </p:spPr>
      </p:pic>
      <p:pic>
        <p:nvPicPr>
          <p:cNvPr id="20" name="Imagen 19">
            <a:extLst>
              <a:ext uri="{FF2B5EF4-FFF2-40B4-BE49-F238E27FC236}">
                <a16:creationId xmlns:a16="http://schemas.microsoft.com/office/drawing/2014/main" id="{A3EDC02A-9D93-0682-E7F3-1243A049585C}"/>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025563" y="5238770"/>
            <a:ext cx="2360384" cy="1148470"/>
          </a:xfrm>
          <a:prstGeom prst="rect">
            <a:avLst/>
          </a:prstGeom>
          <a:ln w="38100">
            <a:solidFill>
              <a:srgbClr val="3399FF"/>
            </a:solidFill>
          </a:ln>
        </p:spPr>
      </p:pic>
      <p:pic>
        <p:nvPicPr>
          <p:cNvPr id="21" name="Imagen 20">
            <a:extLst>
              <a:ext uri="{FF2B5EF4-FFF2-40B4-BE49-F238E27FC236}">
                <a16:creationId xmlns:a16="http://schemas.microsoft.com/office/drawing/2014/main" id="{CE082DCB-54B8-1AB8-359A-9595927A1AAE}"/>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88715" y="5238770"/>
            <a:ext cx="2559685" cy="1191642"/>
          </a:xfrm>
          <a:prstGeom prst="rect">
            <a:avLst/>
          </a:prstGeom>
          <a:ln w="38100">
            <a:solidFill>
              <a:srgbClr val="3399FF"/>
            </a:solidFill>
          </a:ln>
        </p:spPr>
      </p:pic>
    </p:spTree>
    <p:extLst>
      <p:ext uri="{BB962C8B-B14F-4D97-AF65-F5344CB8AC3E}">
        <p14:creationId xmlns:p14="http://schemas.microsoft.com/office/powerpoint/2010/main" val="419261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8531D08-5EC2-68BC-EB3B-AFF45E24B272}"/>
              </a:ext>
            </a:extLst>
          </p:cNvPr>
          <p:cNvSpPr txBox="1"/>
          <p:nvPr/>
        </p:nvSpPr>
        <p:spPr>
          <a:xfrm>
            <a:off x="4489545" y="889001"/>
            <a:ext cx="2908110" cy="373436"/>
          </a:xfrm>
          <a:prstGeom prst="rect">
            <a:avLst/>
          </a:prstGeom>
          <a:noFill/>
        </p:spPr>
        <p:txBody>
          <a:bodyPr wrap="square">
            <a:spAutoFit/>
          </a:bodyPr>
          <a:lstStyle/>
          <a:p>
            <a:pPr algn="ctr">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Máquinas Biosaludables</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93A8BB5-2F57-9747-68A6-5A100C2E812B}"/>
              </a:ext>
            </a:extLst>
          </p:cNvPr>
          <p:cNvSpPr txBox="1"/>
          <p:nvPr/>
        </p:nvSpPr>
        <p:spPr>
          <a:xfrm>
            <a:off x="614149" y="1161422"/>
            <a:ext cx="9034818" cy="1980029"/>
          </a:xfrm>
          <a:prstGeom prst="rect">
            <a:avLst/>
          </a:prstGeom>
          <a:noFill/>
        </p:spPr>
        <p:txBody>
          <a:bodyPr wrap="square">
            <a:spAutoFit/>
          </a:bodyPr>
          <a:lstStyle/>
          <a:p>
            <a:pPr algn="just">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La construcción e instalación de nuevos parques biosaludables ubicados en los diferentes barrios del Municipio de Fusagasugá, unos en el marco de los presupuestos participativos y otros con recursos propios del instituto, con el ánimo de mejorar la calidad de vida de las comunidades que aún no cuentan con este tipo de herramientas que contribuyen a incentivar nuevas prácticas saludables de vida.</a:t>
            </a:r>
          </a:p>
          <a:p>
            <a:pPr marL="342900" lvl="0" indent="-342900" algn="just">
              <a:spcAft>
                <a:spcPts val="800"/>
              </a:spcAft>
              <a:buFont typeface="+mj-lt"/>
              <a:buAutoNum type="arabicPeriod"/>
            </a:pPr>
            <a:r>
              <a:rPr lang="es-CO" sz="1200" kern="100" dirty="0">
                <a:effectLst/>
                <a:latin typeface="Arial" panose="020B0604020202020204" pitchFamily="34" charset="0"/>
                <a:ea typeface="Calibri" panose="020F0502020204030204" pitchFamily="34" charset="0"/>
                <a:cs typeface="Arial" panose="020B0604020202020204" pitchFamily="34" charset="0"/>
              </a:rPr>
              <a:t>Vereda </a:t>
            </a:r>
            <a:r>
              <a:rPr lang="es-CO" sz="1200" kern="100" dirty="0" err="1">
                <a:effectLst/>
                <a:latin typeface="Arial" panose="020B0604020202020204" pitchFamily="34" charset="0"/>
                <a:ea typeface="Calibri" panose="020F0502020204030204" pitchFamily="34" charset="0"/>
                <a:cs typeface="Arial" panose="020B0604020202020204" pitchFamily="34" charset="0"/>
              </a:rPr>
              <a:t>Bosachoque</a:t>
            </a:r>
            <a:r>
              <a:rPr lang="es-CO" sz="1200" kern="100" dirty="0">
                <a:effectLst/>
                <a:latin typeface="Arial" panose="020B0604020202020204" pitchFamily="34" charset="0"/>
                <a:ea typeface="Calibri" panose="020F0502020204030204" pitchFamily="34" charset="0"/>
                <a:cs typeface="Arial" panose="020B0604020202020204" pitchFamily="34" charset="0"/>
              </a:rPr>
              <a:t> (04) máquinas </a:t>
            </a:r>
          </a:p>
          <a:p>
            <a:pPr marL="342900" lvl="0" indent="-342900" algn="just">
              <a:spcAft>
                <a:spcPts val="800"/>
              </a:spcAft>
              <a:buFont typeface="+mj-lt"/>
              <a:buAutoNum type="arabicPeriod"/>
            </a:pPr>
            <a:r>
              <a:rPr lang="es-CO" sz="1200" kern="100" dirty="0">
                <a:effectLst/>
                <a:latin typeface="Arial" panose="020B0604020202020204" pitchFamily="34" charset="0"/>
                <a:ea typeface="Calibri" panose="020F0502020204030204" pitchFamily="34" charset="0"/>
                <a:cs typeface="Arial" panose="020B0604020202020204" pitchFamily="34" charset="0"/>
              </a:rPr>
              <a:t>Barrio Porvenir – La Salle (02) máquinas</a:t>
            </a:r>
          </a:p>
          <a:p>
            <a:pPr marL="342900" lvl="0" indent="-342900" algn="just">
              <a:spcAft>
                <a:spcPts val="800"/>
              </a:spcAft>
              <a:buFont typeface="+mj-lt"/>
              <a:buAutoNum type="arabicPeriod"/>
            </a:pPr>
            <a:r>
              <a:rPr lang="es-CO" sz="1200" kern="100" dirty="0">
                <a:effectLst/>
                <a:latin typeface="Arial" panose="020B0604020202020204" pitchFamily="34" charset="0"/>
                <a:ea typeface="Calibri" panose="020F0502020204030204" pitchFamily="34" charset="0"/>
                <a:cs typeface="Arial" panose="020B0604020202020204" pitchFamily="34" charset="0"/>
              </a:rPr>
              <a:t>Barrio Santa Cecilia (02) máquinas</a:t>
            </a:r>
          </a:p>
          <a:p>
            <a:pPr marL="342900" lvl="0" indent="-342900" algn="just">
              <a:spcAft>
                <a:spcPts val="800"/>
              </a:spcAft>
              <a:buFont typeface="+mj-lt"/>
              <a:buAutoNum type="arabicPeriod"/>
            </a:pPr>
            <a:r>
              <a:rPr lang="es-CO" sz="1200" kern="100" dirty="0">
                <a:effectLst/>
                <a:latin typeface="Arial" panose="020B0604020202020204" pitchFamily="34" charset="0"/>
                <a:ea typeface="Calibri" panose="020F0502020204030204" pitchFamily="34" charset="0"/>
                <a:cs typeface="Arial" panose="020B0604020202020204" pitchFamily="34" charset="0"/>
              </a:rPr>
              <a:t>Barrio Eben Ezer manzana D (03) máquinas</a:t>
            </a:r>
          </a:p>
        </p:txBody>
      </p:sp>
      <p:pic>
        <p:nvPicPr>
          <p:cNvPr id="10" name="Imagen 9">
            <a:extLst>
              <a:ext uri="{FF2B5EF4-FFF2-40B4-BE49-F238E27FC236}">
                <a16:creationId xmlns:a16="http://schemas.microsoft.com/office/drawing/2014/main" id="{FC748AAF-85F6-C01A-DA51-D56B1C1125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2600" y="1866135"/>
            <a:ext cx="1803400" cy="1439545"/>
          </a:xfrm>
          <a:prstGeom prst="rect">
            <a:avLst/>
          </a:prstGeom>
          <a:ln w="38100">
            <a:solidFill>
              <a:srgbClr val="3399FF"/>
            </a:solidFill>
          </a:ln>
        </p:spPr>
      </p:pic>
      <p:pic>
        <p:nvPicPr>
          <p:cNvPr id="11" name="Imagen 10">
            <a:extLst>
              <a:ext uri="{FF2B5EF4-FFF2-40B4-BE49-F238E27FC236}">
                <a16:creationId xmlns:a16="http://schemas.microsoft.com/office/drawing/2014/main" id="{5F1FE619-DB40-A61D-8ECF-75D0A366B4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346758" y="1866134"/>
            <a:ext cx="1709420" cy="1439545"/>
          </a:xfrm>
          <a:prstGeom prst="rect">
            <a:avLst/>
          </a:prstGeom>
          <a:ln w="38100">
            <a:solidFill>
              <a:srgbClr val="3399FF"/>
            </a:solid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A5E5E8B0-34C0-B82C-1507-B053411E8B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3151" y="1866134"/>
            <a:ext cx="1355816" cy="1439545"/>
          </a:xfrm>
          <a:prstGeom prst="rect">
            <a:avLst/>
          </a:prstGeom>
          <a:ln w="38100">
            <a:solidFill>
              <a:srgbClr val="3399FF"/>
            </a:solidFill>
          </a:ln>
        </p:spPr>
      </p:pic>
      <p:sp>
        <p:nvSpPr>
          <p:cNvPr id="14" name="CuadroTexto 13">
            <a:extLst>
              <a:ext uri="{FF2B5EF4-FFF2-40B4-BE49-F238E27FC236}">
                <a16:creationId xmlns:a16="http://schemas.microsoft.com/office/drawing/2014/main" id="{437F44D7-2C3E-E782-6A66-4AFC9A43813B}"/>
              </a:ext>
            </a:extLst>
          </p:cNvPr>
          <p:cNvSpPr txBox="1"/>
          <p:nvPr/>
        </p:nvSpPr>
        <p:spPr>
          <a:xfrm>
            <a:off x="282274" y="3440828"/>
            <a:ext cx="9366693" cy="1118255"/>
          </a:xfrm>
          <a:prstGeom prst="rect">
            <a:avLst/>
          </a:prstGeom>
          <a:noFill/>
        </p:spPr>
        <p:txBody>
          <a:bodyPr wrap="square">
            <a:spAutoFit/>
          </a:bodyPr>
          <a:lstStyle/>
          <a:p>
            <a:pPr algn="just">
              <a:spcAft>
                <a:spcPts val="800"/>
              </a:spcAft>
            </a:pPr>
            <a:r>
              <a:rPr lang="es-CO" sz="1200" b="1" u="sng" kern="100" dirty="0">
                <a:effectLst/>
                <a:latin typeface="Arial" panose="020B0604020202020204" pitchFamily="34" charset="0"/>
                <a:ea typeface="Calibri" panose="020F0502020204030204" pitchFamily="34" charset="0"/>
                <a:cs typeface="Arial" panose="020B0604020202020204" pitchFamily="34" charset="0"/>
              </a:rPr>
              <a:t>Mantenimiento:</a:t>
            </a:r>
            <a:r>
              <a:rPr lang="es-CO" sz="1200" b="1" kern="100" dirty="0">
                <a:effectLst/>
                <a:latin typeface="Arial" panose="020B0604020202020204" pitchFamily="34" charset="0"/>
                <a:ea typeface="Calibri" panose="020F0502020204030204" pitchFamily="34" charset="0"/>
                <a:cs typeface="Arial" panose="020B0604020202020204" pitchFamily="34" charset="0"/>
              </a:rPr>
              <a:t> </a:t>
            </a:r>
            <a:r>
              <a:rPr lang="es-CO" sz="1200" kern="100" dirty="0">
                <a:effectLst/>
                <a:latin typeface="Arial" panose="020B0604020202020204" pitchFamily="34" charset="0"/>
                <a:ea typeface="Calibri" panose="020F0502020204030204" pitchFamily="34" charset="0"/>
                <a:cs typeface="Arial" panose="020B0604020202020204" pitchFamily="34" charset="0"/>
              </a:rPr>
              <a:t>El mantenimiento de los parques biosaludables se debe hacer periódicamente para evitar su deterioro y prolongar su vida útil. Además del mantenimiento preventivo, los parques biosaludables, deben ser usados de manera adecuada para la prevención de daños por mal uso, para ello es importante la cultura ciudadana.</a:t>
            </a:r>
          </a:p>
          <a:p>
            <a:pPr lvl="0" algn="just">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1.Barrio Obrero, 2. Barrio San Fernando,3. Barrio Camino Real,4. Barrio Prados de Bethel, 5. Barrio Comuneros, 6.Barrio Jaime Pardo Leal, 7.Barrio Toluca, 8.Barrio San Jorge,9. Barrio San Mateo,10.Barrio Villa Celeste, 11.Barrio Antiguo Balmoral – Estadio municipal.</a:t>
            </a:r>
          </a:p>
        </p:txBody>
      </p:sp>
      <p:pic>
        <p:nvPicPr>
          <p:cNvPr id="15" name="Imagen 14">
            <a:extLst>
              <a:ext uri="{FF2B5EF4-FFF2-40B4-BE49-F238E27FC236}">
                <a16:creationId xmlns:a16="http://schemas.microsoft.com/office/drawing/2014/main" id="{8BE5BA6C-158B-0964-5CA8-2BEB6701DA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3554" y="4682175"/>
            <a:ext cx="1927860" cy="1439545"/>
          </a:xfrm>
          <a:prstGeom prst="rect">
            <a:avLst/>
          </a:prstGeom>
          <a:ln w="38100">
            <a:solidFill>
              <a:srgbClr val="3399FF"/>
            </a:solidFill>
          </a:ln>
        </p:spPr>
      </p:pic>
      <p:pic>
        <p:nvPicPr>
          <p:cNvPr id="16" name="Imagen 15">
            <a:extLst>
              <a:ext uri="{FF2B5EF4-FFF2-40B4-BE49-F238E27FC236}">
                <a16:creationId xmlns:a16="http://schemas.microsoft.com/office/drawing/2014/main" id="{0DB280F9-1ACE-E72C-66F2-B9A22787FF87}"/>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a:ext>
            </a:extLst>
          </a:blip>
          <a:stretch>
            <a:fillRect/>
          </a:stretch>
        </p:blipFill>
        <p:spPr>
          <a:xfrm>
            <a:off x="4965620" y="4626680"/>
            <a:ext cx="1137920" cy="1439545"/>
          </a:xfrm>
          <a:prstGeom prst="rect">
            <a:avLst/>
          </a:prstGeom>
          <a:ln w="38100">
            <a:solidFill>
              <a:srgbClr val="3399FF"/>
            </a:solidFill>
          </a:ln>
        </p:spPr>
      </p:pic>
      <p:pic>
        <p:nvPicPr>
          <p:cNvPr id="17" name="Imagen 16">
            <a:extLst>
              <a:ext uri="{FF2B5EF4-FFF2-40B4-BE49-F238E27FC236}">
                <a16:creationId xmlns:a16="http://schemas.microsoft.com/office/drawing/2014/main" id="{88ECACFC-C784-4703-0915-D783CD888F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75440" y="4626679"/>
            <a:ext cx="2090420" cy="1439545"/>
          </a:xfrm>
          <a:prstGeom prst="rect">
            <a:avLst/>
          </a:prstGeom>
          <a:ln w="38100">
            <a:solidFill>
              <a:srgbClr val="3399FF"/>
            </a:solidFill>
          </a:ln>
        </p:spPr>
      </p:pic>
    </p:spTree>
    <p:extLst>
      <p:ext uri="{BB962C8B-B14F-4D97-AF65-F5344CB8AC3E}">
        <p14:creationId xmlns:p14="http://schemas.microsoft.com/office/powerpoint/2010/main" val="3514727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2C4F38D3-817D-974C-ACCE-D0943D29EC65}"/>
              </a:ext>
            </a:extLst>
          </p:cNvPr>
          <p:cNvSpPr txBox="1"/>
          <p:nvPr/>
        </p:nvSpPr>
        <p:spPr>
          <a:xfrm>
            <a:off x="4233081" y="847183"/>
            <a:ext cx="2030104" cy="373436"/>
          </a:xfrm>
          <a:prstGeom prst="rect">
            <a:avLst/>
          </a:prstGeom>
          <a:noFill/>
        </p:spPr>
        <p:txBody>
          <a:bodyPr wrap="square">
            <a:spAutoFit/>
          </a:bodyPr>
          <a:lstStyle/>
          <a:p>
            <a:pPr algn="ctr">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Parque Coburgo</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E75F57A-4860-7960-953E-B538A9FD6F78}"/>
              </a:ext>
            </a:extLst>
          </p:cNvPr>
          <p:cNvSpPr txBox="1"/>
          <p:nvPr/>
        </p:nvSpPr>
        <p:spPr>
          <a:xfrm>
            <a:off x="393796" y="1294856"/>
            <a:ext cx="4534752" cy="670889"/>
          </a:xfrm>
          <a:prstGeom prst="rect">
            <a:avLst/>
          </a:prstGeom>
          <a:noFill/>
        </p:spPr>
        <p:txBody>
          <a:bodyPr wrap="square">
            <a:spAutoFit/>
          </a:bodyPr>
          <a:lstStyle/>
          <a:p>
            <a:pPr lvl="0" algn="just">
              <a:lnSpc>
                <a:spcPct val="107000"/>
              </a:lnSpc>
              <a:spcAft>
                <a:spcPts val="800"/>
              </a:spcAft>
            </a:pPr>
            <a:r>
              <a:rPr lang="es-CO" sz="1200" b="1" kern="100" dirty="0">
                <a:effectLst/>
                <a:latin typeface="Arial" panose="020B0604020202020204" pitchFamily="34" charset="0"/>
                <a:ea typeface="Calibri" panose="020F0502020204030204" pitchFamily="34" charset="0"/>
                <a:cs typeface="Arial" panose="020B0604020202020204" pitchFamily="34" charset="0"/>
              </a:rPr>
              <a:t>Contrato No.086-2020</a:t>
            </a:r>
            <a:r>
              <a:rPr lang="es-CO" sz="1200" kern="100" dirty="0">
                <a:effectLst/>
                <a:latin typeface="Arial" panose="020B0604020202020204" pitchFamily="34" charset="0"/>
                <a:ea typeface="Calibri" panose="020F0502020204030204" pitchFamily="34" charset="0"/>
                <a:cs typeface="Arial" panose="020B0604020202020204" pitchFamily="34" charset="0"/>
              </a:rPr>
              <a:t> “Compra de pintura para el mejoramiento y rehabilitación del parque coburgo - municipio de Fusagasugá”</a:t>
            </a:r>
          </a:p>
        </p:txBody>
      </p:sp>
      <p:sp>
        <p:nvSpPr>
          <p:cNvPr id="11" name="CuadroTexto 10">
            <a:extLst>
              <a:ext uri="{FF2B5EF4-FFF2-40B4-BE49-F238E27FC236}">
                <a16:creationId xmlns:a16="http://schemas.microsoft.com/office/drawing/2014/main" id="{17FD4F7B-E3C6-1710-8F82-3EE8E755A870}"/>
              </a:ext>
            </a:extLst>
          </p:cNvPr>
          <p:cNvSpPr txBox="1"/>
          <p:nvPr/>
        </p:nvSpPr>
        <p:spPr>
          <a:xfrm>
            <a:off x="5183876" y="1260756"/>
            <a:ext cx="4396852" cy="868507"/>
          </a:xfrm>
          <a:prstGeom prst="rect">
            <a:avLst/>
          </a:prstGeom>
          <a:noFill/>
        </p:spPr>
        <p:txBody>
          <a:bodyPr wrap="square">
            <a:spAutoFit/>
          </a:bodyPr>
          <a:lstStyle/>
          <a:p>
            <a:pPr lvl="0" algn="just">
              <a:lnSpc>
                <a:spcPct val="107000"/>
              </a:lnSpc>
              <a:spcAft>
                <a:spcPts val="800"/>
              </a:spcAft>
            </a:pPr>
            <a:r>
              <a:rPr lang="es-CO" sz="1200" b="1" kern="100" dirty="0">
                <a:effectLst/>
                <a:latin typeface="Arial" panose="020B0604020202020204" pitchFamily="34" charset="0"/>
                <a:ea typeface="Calibri" panose="020F0502020204030204" pitchFamily="34" charset="0"/>
                <a:cs typeface="Arial" panose="020B0604020202020204" pitchFamily="34" charset="0"/>
              </a:rPr>
              <a:t>Contrato No. 094-2020</a:t>
            </a:r>
            <a:r>
              <a:rPr lang="es-CO" sz="1200" kern="100" dirty="0">
                <a:effectLst/>
                <a:latin typeface="Arial" panose="020B0604020202020204" pitchFamily="34" charset="0"/>
                <a:ea typeface="Calibri" panose="020F0502020204030204" pitchFamily="34" charset="0"/>
                <a:cs typeface="Arial" panose="020B0604020202020204" pitchFamily="34" charset="0"/>
              </a:rPr>
              <a:t> “Elaboración de estudios y diseños para el proyecto denominado mantenimiento y adecuación de la infraestructura recreo deportiva del parque coburgo en el municipio de Fusagasugá”</a:t>
            </a:r>
          </a:p>
        </p:txBody>
      </p:sp>
      <p:sp>
        <p:nvSpPr>
          <p:cNvPr id="13" name="CuadroTexto 12">
            <a:extLst>
              <a:ext uri="{FF2B5EF4-FFF2-40B4-BE49-F238E27FC236}">
                <a16:creationId xmlns:a16="http://schemas.microsoft.com/office/drawing/2014/main" id="{9EE20D5B-85B3-1C91-C534-12C5734DF97A}"/>
              </a:ext>
            </a:extLst>
          </p:cNvPr>
          <p:cNvSpPr txBox="1"/>
          <p:nvPr/>
        </p:nvSpPr>
        <p:spPr>
          <a:xfrm>
            <a:off x="3113965" y="4050232"/>
            <a:ext cx="4268337" cy="571182"/>
          </a:xfrm>
          <a:prstGeom prst="rect">
            <a:avLst/>
          </a:prstGeom>
          <a:noFill/>
        </p:spPr>
        <p:txBody>
          <a:bodyPr wrap="square">
            <a:spAutoFit/>
          </a:bodyPr>
          <a:lstStyle/>
          <a:p>
            <a:pPr lvl="0" algn="just">
              <a:lnSpc>
                <a:spcPct val="107000"/>
              </a:lnSpc>
              <a:spcAft>
                <a:spcPts val="800"/>
              </a:spcAft>
            </a:pPr>
            <a:r>
              <a:rPr lang="es-CO" sz="1200" b="1" kern="100" dirty="0">
                <a:effectLst/>
                <a:latin typeface="Arial Narrow" panose="020B0606020202030204" pitchFamily="34" charset="0"/>
                <a:ea typeface="Calibri" panose="020F0502020204030204" pitchFamily="34" charset="0"/>
                <a:cs typeface="Calibri" panose="020F0502020204030204" pitchFamily="34" charset="0"/>
              </a:rPr>
              <a:t>Contrato de obra No. 097-2020</a:t>
            </a:r>
            <a:r>
              <a:rPr lang="es-CO" sz="1200" kern="100" dirty="0">
                <a:effectLst/>
                <a:latin typeface="Arial Narrow" panose="020B0606020202030204" pitchFamily="34" charset="0"/>
                <a:ea typeface="Calibri" panose="020F0502020204030204" pitchFamily="34" charset="0"/>
                <a:cs typeface="Calibri" panose="020F0502020204030204" pitchFamily="34" charset="0"/>
              </a:rPr>
              <a:t> “Construcción, fabricación e instalación de toboganes para el parque coburgo del municipio de Fusagasugá</a:t>
            </a:r>
            <a:r>
              <a:rPr lang="es-CO" sz="1800" kern="100" dirty="0">
                <a:effectLst/>
                <a:latin typeface="Arial Narrow" panose="020B0606020202030204" pitchFamily="34" charset="0"/>
                <a:ea typeface="Calibri" panose="020F0502020204030204" pitchFamily="34" charset="0"/>
                <a:cs typeface="Calibri" panose="020F0502020204030204" pitchFamily="34" charset="0"/>
              </a:rPr>
              <a:t>”</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Marcador de contenido 5">
            <a:extLst>
              <a:ext uri="{FF2B5EF4-FFF2-40B4-BE49-F238E27FC236}">
                <a16:creationId xmlns:a16="http://schemas.microsoft.com/office/drawing/2014/main" id="{E954F18C-A79B-B3D9-CCE3-2AE314422B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7484" y="4750936"/>
            <a:ext cx="1524000" cy="1220470"/>
          </a:xfrm>
          <a:prstGeom prst="rect">
            <a:avLst/>
          </a:prstGeom>
          <a:ln w="38100">
            <a:solidFill>
              <a:srgbClr val="3399FF"/>
            </a:solidFill>
          </a:ln>
        </p:spPr>
      </p:pic>
      <p:pic>
        <p:nvPicPr>
          <p:cNvPr id="15" name="Imagen 14">
            <a:extLst>
              <a:ext uri="{FF2B5EF4-FFF2-40B4-BE49-F238E27FC236}">
                <a16:creationId xmlns:a16="http://schemas.microsoft.com/office/drawing/2014/main" id="{45DD88F8-BA25-5D85-2E0B-61ED840244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5163404" y="4769963"/>
            <a:ext cx="2783205" cy="1196340"/>
          </a:xfrm>
          <a:prstGeom prst="rect">
            <a:avLst/>
          </a:prstGeom>
          <a:ln w="38100">
            <a:solidFill>
              <a:srgbClr val="3399FF"/>
            </a:solidFill>
          </a:ln>
          <a:extLst>
            <a:ext uri="{53640926-AAD7-44D8-BBD7-CCE9431645EC}">
              <a14:shadowObscured xmlns:a14="http://schemas.microsoft.com/office/drawing/2010/main"/>
            </a:ext>
          </a:extLst>
        </p:spPr>
      </p:pic>
      <p:pic>
        <p:nvPicPr>
          <p:cNvPr id="16" name="Marcador de contenido 5">
            <a:extLst>
              <a:ext uri="{FF2B5EF4-FFF2-40B4-BE49-F238E27FC236}">
                <a16:creationId xmlns:a16="http://schemas.microsoft.com/office/drawing/2014/main" id="{F10A4866-B1B1-185B-F2E2-5367E90515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57702" y="2371600"/>
            <a:ext cx="2290445" cy="1439545"/>
          </a:xfrm>
          <a:prstGeom prst="rect">
            <a:avLst/>
          </a:prstGeom>
          <a:ln w="38100">
            <a:solidFill>
              <a:srgbClr val="3399FF"/>
            </a:solidFill>
          </a:ln>
        </p:spPr>
      </p:pic>
      <p:pic>
        <p:nvPicPr>
          <p:cNvPr id="17" name="Imagen 16">
            <a:extLst>
              <a:ext uri="{FF2B5EF4-FFF2-40B4-BE49-F238E27FC236}">
                <a16:creationId xmlns:a16="http://schemas.microsoft.com/office/drawing/2014/main" id="{F5D54E6A-DA89-558B-A07C-D6271EAAAD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1514" y="2279619"/>
            <a:ext cx="2290445" cy="1439545"/>
          </a:xfrm>
          <a:prstGeom prst="rect">
            <a:avLst/>
          </a:prstGeom>
          <a:ln w="38100">
            <a:solidFill>
              <a:srgbClr val="3399FF"/>
            </a:solidFill>
          </a:ln>
        </p:spPr>
      </p:pic>
    </p:spTree>
    <p:extLst>
      <p:ext uri="{BB962C8B-B14F-4D97-AF65-F5344CB8AC3E}">
        <p14:creationId xmlns:p14="http://schemas.microsoft.com/office/powerpoint/2010/main" val="154169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008D98AD-CBF7-68C1-742D-80DD3D4F2692}"/>
              </a:ext>
            </a:extLst>
          </p:cNvPr>
          <p:cNvSpPr txBox="1"/>
          <p:nvPr/>
        </p:nvSpPr>
        <p:spPr>
          <a:xfrm>
            <a:off x="4106839" y="890138"/>
            <a:ext cx="1989161" cy="663580"/>
          </a:xfrm>
          <a:prstGeom prst="rect">
            <a:avLst/>
          </a:prstGeom>
          <a:noFill/>
        </p:spPr>
        <p:txBody>
          <a:bodyPr wrap="square">
            <a:spAutoFit/>
          </a:bodyPr>
          <a:lstStyle/>
          <a:p>
            <a:pPr algn="ctr">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Estudios y Diseños</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AD1F06A-FAAA-0DA8-D0B9-39215E14B20F}"/>
              </a:ext>
            </a:extLst>
          </p:cNvPr>
          <p:cNvSpPr txBox="1"/>
          <p:nvPr/>
        </p:nvSpPr>
        <p:spPr>
          <a:xfrm>
            <a:off x="658505" y="1553718"/>
            <a:ext cx="8935871" cy="461665"/>
          </a:xfrm>
          <a:prstGeom prst="rect">
            <a:avLst/>
          </a:prstGeom>
          <a:noFill/>
        </p:spPr>
        <p:txBody>
          <a:bodyPr wrap="square">
            <a:spAutoFit/>
          </a:bodyPr>
          <a:lstStyle/>
          <a:p>
            <a:pPr algn="just"/>
            <a:r>
              <a:rPr lang="es-CO" sz="1200" b="1" dirty="0">
                <a:effectLst/>
                <a:latin typeface="Arial Narrow" panose="020B0606020202030204" pitchFamily="34" charset="0"/>
                <a:ea typeface="Calibri" panose="020F0502020204030204" pitchFamily="34" charset="0"/>
                <a:cs typeface="Calibri" panose="020F0502020204030204" pitchFamily="34" charset="0"/>
              </a:rPr>
              <a:t>Contrato No. 088-2020</a:t>
            </a:r>
            <a:r>
              <a:rPr lang="es-CO" sz="1200" dirty="0">
                <a:effectLst/>
                <a:latin typeface="Arial Narrow" panose="020B0606020202030204" pitchFamily="34" charset="0"/>
                <a:ea typeface="Calibri" panose="020F0502020204030204" pitchFamily="34" charset="0"/>
                <a:cs typeface="Calibri" panose="020F0502020204030204" pitchFamily="34" charset="0"/>
              </a:rPr>
              <a:t> “ELABORACIÓN DE ESTUDIOS Y DISEÑOS para la construcción y dotación de 5 parques de bolsillo en el municipio de Fusagasugá” – Radicados ante el Ministerio del Deporte, </a:t>
            </a:r>
            <a:r>
              <a:rPr lang="es-CO" sz="1200" dirty="0">
                <a:effectLst/>
                <a:latin typeface="Arial" panose="020B0604020202020204" pitchFamily="34" charset="0"/>
                <a:ea typeface="Calibri" panose="020F0502020204030204" pitchFamily="34" charset="0"/>
                <a:cs typeface="Arial" panose="020B0604020202020204" pitchFamily="34" charset="0"/>
              </a:rPr>
              <a:t>donde</a:t>
            </a:r>
            <a:r>
              <a:rPr lang="es-CO" sz="1200" dirty="0">
                <a:effectLst/>
                <a:latin typeface="Arial Narrow" panose="020B0606020202030204" pitchFamily="34" charset="0"/>
                <a:ea typeface="Calibri" panose="020F0502020204030204" pitchFamily="34" charset="0"/>
                <a:cs typeface="Calibri" panose="020F0502020204030204" pitchFamily="34" charset="0"/>
              </a:rPr>
              <a:t> le asignaron el No. </a:t>
            </a:r>
            <a:r>
              <a:rPr lang="es-CO" sz="1200" b="1" dirty="0">
                <a:effectLst/>
                <a:latin typeface="Arial Narrow" panose="020B0606020202030204" pitchFamily="34" charset="0"/>
                <a:ea typeface="Calibri" panose="020F0502020204030204" pitchFamily="34" charset="0"/>
                <a:cs typeface="Calibri" panose="020F0502020204030204" pitchFamily="34" charset="0"/>
              </a:rPr>
              <a:t>2020110600553 </a:t>
            </a:r>
            <a:r>
              <a:rPr lang="es-CO" sz="1200" dirty="0">
                <a:effectLst/>
                <a:latin typeface="Arial Narrow" panose="020B0606020202030204" pitchFamily="34" charset="0"/>
                <a:ea typeface="Calibri" panose="020F0502020204030204" pitchFamily="34" charset="0"/>
                <a:cs typeface="Calibri" panose="020F0502020204030204" pitchFamily="34" charset="0"/>
              </a:rPr>
              <a:t>como Identificador del Proyecto</a:t>
            </a:r>
            <a:endParaRPr lang="es-CO" sz="1200" dirty="0"/>
          </a:p>
        </p:txBody>
      </p:sp>
      <p:sp>
        <p:nvSpPr>
          <p:cNvPr id="11" name="CuadroTexto 10">
            <a:extLst>
              <a:ext uri="{FF2B5EF4-FFF2-40B4-BE49-F238E27FC236}">
                <a16:creationId xmlns:a16="http://schemas.microsoft.com/office/drawing/2014/main" id="{BEC5DEAD-EB7A-95C9-C2BC-909CE2DD9981}"/>
              </a:ext>
            </a:extLst>
          </p:cNvPr>
          <p:cNvSpPr txBox="1"/>
          <p:nvPr/>
        </p:nvSpPr>
        <p:spPr>
          <a:xfrm>
            <a:off x="1956827" y="1973925"/>
            <a:ext cx="1186217" cy="367216"/>
          </a:xfrm>
          <a:prstGeom prst="rect">
            <a:avLst/>
          </a:prstGeom>
          <a:noFill/>
        </p:spPr>
        <p:txBody>
          <a:bodyPr wrap="square">
            <a:spAutoFit/>
          </a:bodyPr>
          <a:lstStyle/>
          <a:p>
            <a:pPr lvl="0" algn="just">
              <a:lnSpc>
                <a:spcPct val="107000"/>
              </a:lnSpc>
              <a:spcAft>
                <a:spcPts val="800"/>
              </a:spcAft>
            </a:pPr>
            <a:r>
              <a:rPr lang="es-CO" b="1" kern="100" dirty="0">
                <a:effectLst/>
                <a:latin typeface="Arial" panose="020B0604020202020204" pitchFamily="34" charset="0"/>
                <a:ea typeface="Calibri" panose="020F0502020204030204" pitchFamily="34" charset="0"/>
                <a:cs typeface="Arial" panose="020B0604020202020204" pitchFamily="34" charset="0"/>
              </a:rPr>
              <a:t>Max </a:t>
            </a:r>
            <a:r>
              <a:rPr lang="es-CO" b="1" kern="100" dirty="0" err="1">
                <a:effectLst/>
                <a:latin typeface="Arial" panose="020B0604020202020204" pitchFamily="34" charset="0"/>
                <a:ea typeface="Calibri" panose="020F0502020204030204" pitchFamily="34" charset="0"/>
                <a:cs typeface="Arial" panose="020B0604020202020204" pitchFamily="34" charset="0"/>
              </a:rPr>
              <a:t>Aya</a:t>
            </a:r>
            <a:endParaRPr lang="es-CO"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Marcador de contenido 5">
            <a:extLst>
              <a:ext uri="{FF2B5EF4-FFF2-40B4-BE49-F238E27FC236}">
                <a16:creationId xmlns:a16="http://schemas.microsoft.com/office/drawing/2014/main" id="{BCF7DCF5-AF84-BC1B-67BA-2545DB5150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769" y="2424389"/>
            <a:ext cx="1835042" cy="889000"/>
          </a:xfrm>
          <a:prstGeom prst="rect">
            <a:avLst/>
          </a:prstGeom>
          <a:ln w="38100">
            <a:solidFill>
              <a:srgbClr val="3399FF"/>
            </a:solidFill>
          </a:ln>
        </p:spPr>
      </p:pic>
      <p:pic>
        <p:nvPicPr>
          <p:cNvPr id="15" name="Imagen 14">
            <a:extLst>
              <a:ext uri="{FF2B5EF4-FFF2-40B4-BE49-F238E27FC236}">
                <a16:creationId xmlns:a16="http://schemas.microsoft.com/office/drawing/2014/main" id="{395E6817-93F9-D08D-2D1E-3EAF7B6C02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8070" y="2453817"/>
            <a:ext cx="1700284" cy="901412"/>
          </a:xfrm>
          <a:prstGeom prst="rect">
            <a:avLst/>
          </a:prstGeom>
          <a:ln w="38100">
            <a:solidFill>
              <a:srgbClr val="3399FF"/>
            </a:solidFill>
          </a:ln>
        </p:spPr>
      </p:pic>
      <p:sp>
        <p:nvSpPr>
          <p:cNvPr id="17" name="CuadroTexto 16">
            <a:extLst>
              <a:ext uri="{FF2B5EF4-FFF2-40B4-BE49-F238E27FC236}">
                <a16:creationId xmlns:a16="http://schemas.microsoft.com/office/drawing/2014/main" id="{C33F2C62-DE29-9AE5-397C-DA734C82D4CC}"/>
              </a:ext>
            </a:extLst>
          </p:cNvPr>
          <p:cNvSpPr txBox="1"/>
          <p:nvPr/>
        </p:nvSpPr>
        <p:spPr>
          <a:xfrm>
            <a:off x="6136893" y="2003596"/>
            <a:ext cx="1690049" cy="367216"/>
          </a:xfrm>
          <a:prstGeom prst="rect">
            <a:avLst/>
          </a:prstGeom>
          <a:noFill/>
        </p:spPr>
        <p:txBody>
          <a:bodyPr wrap="square">
            <a:spAutoFit/>
          </a:bodyPr>
          <a:lstStyle/>
          <a:p>
            <a:pPr lvl="0" algn="just">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La Macarena</a:t>
            </a:r>
            <a:endParaRPr lang="es-CO" sz="16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Imagen 17">
            <a:extLst>
              <a:ext uri="{FF2B5EF4-FFF2-40B4-BE49-F238E27FC236}">
                <a16:creationId xmlns:a16="http://schemas.microsoft.com/office/drawing/2014/main" id="{0628B33B-22BD-D130-5E50-6E12EB9245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5096869" y="2453817"/>
            <a:ext cx="1885048" cy="889001"/>
          </a:xfrm>
          <a:prstGeom prst="rect">
            <a:avLst/>
          </a:prstGeom>
          <a:ln w="38100">
            <a:solidFill>
              <a:srgbClr val="3399FF"/>
            </a:solid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F5CCE159-8556-BD3A-FE00-B1C4A390F02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7271071" y="2453817"/>
            <a:ext cx="1994573" cy="884793"/>
          </a:xfrm>
          <a:prstGeom prst="rect">
            <a:avLst/>
          </a:prstGeom>
          <a:ln w="38100">
            <a:solidFill>
              <a:srgbClr val="3399FF"/>
            </a:solidFill>
          </a:ln>
          <a:extLst>
            <a:ext uri="{53640926-AAD7-44D8-BBD7-CCE9431645EC}">
              <a14:shadowObscured xmlns:a14="http://schemas.microsoft.com/office/drawing/2010/main"/>
            </a:ext>
          </a:extLst>
        </p:spPr>
      </p:pic>
      <p:sp>
        <p:nvSpPr>
          <p:cNvPr id="21" name="CuadroTexto 20">
            <a:extLst>
              <a:ext uri="{FF2B5EF4-FFF2-40B4-BE49-F238E27FC236}">
                <a16:creationId xmlns:a16="http://schemas.microsoft.com/office/drawing/2014/main" id="{A2236B8E-65D0-E373-9809-6741B46A4EB1}"/>
              </a:ext>
            </a:extLst>
          </p:cNvPr>
          <p:cNvSpPr txBox="1"/>
          <p:nvPr/>
        </p:nvSpPr>
        <p:spPr>
          <a:xfrm>
            <a:off x="1956827" y="3420099"/>
            <a:ext cx="1186217" cy="373564"/>
          </a:xfrm>
          <a:prstGeom prst="rect">
            <a:avLst/>
          </a:prstGeom>
          <a:noFill/>
        </p:spPr>
        <p:txBody>
          <a:bodyPr wrap="square">
            <a:spAutoFit/>
          </a:bodyPr>
          <a:lstStyle/>
          <a:p>
            <a:pPr lvl="0">
              <a:lnSpc>
                <a:spcPct val="107000"/>
              </a:lnSpc>
              <a:spcAft>
                <a:spcPts val="800"/>
              </a:spcAft>
            </a:pPr>
            <a:r>
              <a:rPr lang="es-CO" sz="1800" b="1" kern="100" dirty="0">
                <a:effectLst/>
                <a:latin typeface="Arial" panose="020B0604020202020204" pitchFamily="34" charset="0"/>
                <a:ea typeface="Calibri" panose="020F0502020204030204" pitchFamily="34" charset="0"/>
                <a:cs typeface="Arial" panose="020B0604020202020204" pitchFamily="34" charset="0"/>
              </a:rPr>
              <a:t>Cedrito</a:t>
            </a:r>
            <a:r>
              <a:rPr lang="es-CO" sz="1800" b="1" kern="100" dirty="0">
                <a:effectLst/>
                <a:latin typeface="Arial Narrow" panose="020B0606020202030204" pitchFamily="34" charset="0"/>
                <a:ea typeface="Calibri" panose="020F0502020204030204" pitchFamily="34" charset="0"/>
                <a:cs typeface="Calibri" panose="020F0502020204030204" pitchFamily="34" charset="0"/>
              </a:rPr>
              <a:t>s</a:t>
            </a:r>
            <a:endParaRPr lang="es-CO"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8BF4AF32-C5AE-F367-FE01-58D9EF71D6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4893" y="3816006"/>
            <a:ext cx="1835042" cy="1026612"/>
          </a:xfrm>
          <a:prstGeom prst="rect">
            <a:avLst/>
          </a:prstGeom>
          <a:ln w="38100">
            <a:solidFill>
              <a:srgbClr val="3399FF"/>
            </a:solidFill>
          </a:ln>
        </p:spPr>
      </p:pic>
      <p:pic>
        <p:nvPicPr>
          <p:cNvPr id="23" name="Imagen 22">
            <a:extLst>
              <a:ext uri="{FF2B5EF4-FFF2-40B4-BE49-F238E27FC236}">
                <a16:creationId xmlns:a16="http://schemas.microsoft.com/office/drawing/2014/main" id="{33721966-10BE-809A-5D02-437DC918549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45961" y="3845986"/>
            <a:ext cx="1700284" cy="1026613"/>
          </a:xfrm>
          <a:prstGeom prst="rect">
            <a:avLst/>
          </a:prstGeom>
          <a:ln w="38100">
            <a:solidFill>
              <a:srgbClr val="3399FF"/>
            </a:solidFill>
          </a:ln>
        </p:spPr>
      </p:pic>
      <p:sp>
        <p:nvSpPr>
          <p:cNvPr id="25" name="CuadroTexto 24">
            <a:extLst>
              <a:ext uri="{FF2B5EF4-FFF2-40B4-BE49-F238E27FC236}">
                <a16:creationId xmlns:a16="http://schemas.microsoft.com/office/drawing/2014/main" id="{2685F195-3AC5-4C6B-60B6-7386BDC04271}"/>
              </a:ext>
            </a:extLst>
          </p:cNvPr>
          <p:cNvSpPr txBox="1"/>
          <p:nvPr/>
        </p:nvSpPr>
        <p:spPr>
          <a:xfrm>
            <a:off x="5906851" y="3416393"/>
            <a:ext cx="2728439" cy="373436"/>
          </a:xfrm>
          <a:prstGeom prst="rect">
            <a:avLst/>
          </a:prstGeom>
          <a:noFill/>
        </p:spPr>
        <p:txBody>
          <a:bodyPr wrap="square">
            <a:spAutoFit/>
          </a:bodyPr>
          <a:lstStyle/>
          <a:p>
            <a:pPr lvl="0">
              <a:lnSpc>
                <a:spcPct val="107000"/>
              </a:lnSpc>
              <a:spcAft>
                <a:spcPts val="800"/>
              </a:spcAft>
            </a:pPr>
            <a:r>
              <a:rPr lang="es-CO" b="1" kern="100" dirty="0">
                <a:effectLst/>
                <a:latin typeface="Arial" panose="020B0604020202020204" pitchFamily="34" charset="0"/>
                <a:ea typeface="Calibri" panose="020F0502020204030204" pitchFamily="34" charset="0"/>
                <a:cs typeface="Arial" panose="020B0604020202020204" pitchFamily="34" charset="0"/>
              </a:rPr>
              <a:t>Eben Ezer manzana </a:t>
            </a:r>
            <a:r>
              <a:rPr lang="es-CO" b="1" kern="100" dirty="0">
                <a:effectLst/>
                <a:latin typeface="Arial Narrow" panose="020B0606020202030204" pitchFamily="34" charset="0"/>
                <a:ea typeface="Calibri" panose="020F0502020204030204" pitchFamily="34" charset="0"/>
                <a:cs typeface="Calibri" panose="020F0502020204030204" pitchFamily="34" charset="0"/>
              </a:rPr>
              <a:t>E</a:t>
            </a:r>
            <a:endParaRPr lang="es-CO"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Imagen 25">
            <a:extLst>
              <a:ext uri="{FF2B5EF4-FFF2-40B4-BE49-F238E27FC236}">
                <a16:creationId xmlns:a16="http://schemas.microsoft.com/office/drawing/2014/main" id="{7FA26529-9455-0B83-957D-E397F58EDB8E}"/>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039462" y="3852424"/>
            <a:ext cx="1942455" cy="1137285"/>
          </a:xfrm>
          <a:prstGeom prst="rect">
            <a:avLst/>
          </a:prstGeom>
          <a:ln w="38100">
            <a:solidFill>
              <a:srgbClr val="3399FF"/>
            </a:solidFill>
          </a:ln>
        </p:spPr>
      </p:pic>
      <p:pic>
        <p:nvPicPr>
          <p:cNvPr id="27" name="Imagen 26">
            <a:extLst>
              <a:ext uri="{FF2B5EF4-FFF2-40B4-BE49-F238E27FC236}">
                <a16:creationId xmlns:a16="http://schemas.microsoft.com/office/drawing/2014/main" id="{D57FF0C5-144A-C0AC-5326-AD6B43E0B154}"/>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271070" y="3827296"/>
            <a:ext cx="1994573" cy="1113790"/>
          </a:xfrm>
          <a:prstGeom prst="rect">
            <a:avLst/>
          </a:prstGeom>
          <a:ln w="38100">
            <a:solidFill>
              <a:srgbClr val="3399FF"/>
            </a:solidFill>
          </a:ln>
        </p:spPr>
      </p:pic>
      <p:sp>
        <p:nvSpPr>
          <p:cNvPr id="29" name="CuadroTexto 28">
            <a:extLst>
              <a:ext uri="{FF2B5EF4-FFF2-40B4-BE49-F238E27FC236}">
                <a16:creationId xmlns:a16="http://schemas.microsoft.com/office/drawing/2014/main" id="{7A57810A-76DF-505B-4594-F95810824FD5}"/>
              </a:ext>
            </a:extLst>
          </p:cNvPr>
          <p:cNvSpPr txBox="1"/>
          <p:nvPr/>
        </p:nvSpPr>
        <p:spPr>
          <a:xfrm>
            <a:off x="555575" y="5211615"/>
            <a:ext cx="9539785" cy="670889"/>
          </a:xfrm>
          <a:prstGeom prst="rect">
            <a:avLst/>
          </a:prstGeom>
          <a:noFill/>
        </p:spPr>
        <p:txBody>
          <a:bodyPr wrap="square">
            <a:spAutoFit/>
          </a:bodyPr>
          <a:lstStyle/>
          <a:p>
            <a:pPr algn="just">
              <a:lnSpc>
                <a:spcPct val="107000"/>
              </a:lnSpc>
              <a:spcAft>
                <a:spcPts val="800"/>
              </a:spcAft>
            </a:pPr>
            <a:r>
              <a:rPr lang="es-CO" sz="1200" b="1" kern="100" dirty="0">
                <a:effectLst/>
                <a:latin typeface="Arial" panose="020B0604020202020204" pitchFamily="34" charset="0"/>
                <a:ea typeface="Calibri" panose="020F0502020204030204" pitchFamily="34" charset="0"/>
                <a:cs typeface="Arial" panose="020B0604020202020204" pitchFamily="34" charset="0"/>
              </a:rPr>
              <a:t>Contrato No. 101-2020</a:t>
            </a:r>
            <a:r>
              <a:rPr lang="es-CO" sz="1200" kern="100" dirty="0">
                <a:effectLst/>
                <a:latin typeface="Arial" panose="020B0604020202020204" pitchFamily="34" charset="0"/>
                <a:ea typeface="Calibri" panose="020F0502020204030204" pitchFamily="34" charset="0"/>
                <a:cs typeface="Arial" panose="020B0604020202020204" pitchFamily="34" charset="0"/>
              </a:rPr>
              <a:t> “ELABORACIÓN DE ESTUDIOS Y DISEÑOS para la construcción y/o adecuación de los polideportivos de los barrios el manantial, los fundadores, </a:t>
            </a:r>
            <a:r>
              <a:rPr lang="es-CO" sz="1200" kern="100" dirty="0">
                <a:latin typeface="Arial" panose="020B0604020202020204" pitchFamily="34" charset="0"/>
                <a:ea typeface="Calibri" panose="020F0502020204030204" pitchFamily="34" charset="0"/>
                <a:cs typeface="Arial" panose="020B0604020202020204" pitchFamily="34" charset="0"/>
              </a:rPr>
              <a:t>E</a:t>
            </a:r>
            <a:r>
              <a:rPr lang="es-CO" sz="1200" kern="100" dirty="0">
                <a:effectLst/>
                <a:latin typeface="Arial" panose="020B0604020202020204" pitchFamily="34" charset="0"/>
                <a:ea typeface="Calibri" panose="020F0502020204030204" pitchFamily="34" charset="0"/>
                <a:cs typeface="Arial" panose="020B0604020202020204" pitchFamily="34" charset="0"/>
              </a:rPr>
              <a:t>milio Sierra, COOVIPROF, Pekín futsal sector I y </a:t>
            </a:r>
            <a:r>
              <a:rPr lang="es-CO" sz="1200" kern="100" dirty="0" err="1">
                <a:latin typeface="Arial" panose="020B0604020202020204" pitchFamily="34" charset="0"/>
                <a:ea typeface="Calibri" panose="020F0502020204030204" pitchFamily="34" charset="0"/>
                <a:cs typeface="Arial" panose="020B0604020202020204" pitchFamily="34" charset="0"/>
              </a:rPr>
              <a:t>C</a:t>
            </a:r>
            <a:r>
              <a:rPr lang="es-CO" sz="1200" kern="100" dirty="0" err="1">
                <a:effectLst/>
                <a:latin typeface="Arial" panose="020B0604020202020204" pitchFamily="34" charset="0"/>
                <a:ea typeface="Calibri" panose="020F0502020204030204" pitchFamily="34" charset="0"/>
                <a:cs typeface="Arial" panose="020B0604020202020204" pitchFamily="34" charset="0"/>
              </a:rPr>
              <a:t>omboy</a:t>
            </a:r>
            <a:r>
              <a:rPr lang="es-CO" sz="1200" kern="100" dirty="0">
                <a:effectLst/>
                <a:latin typeface="Arial" panose="020B0604020202020204" pitchFamily="34" charset="0"/>
                <a:ea typeface="Calibri" panose="020F0502020204030204" pitchFamily="34" charset="0"/>
                <a:cs typeface="Arial" panose="020B0604020202020204" pitchFamily="34" charset="0"/>
              </a:rPr>
              <a:t>; y de los parques infantiles de los barrios los Robles, </a:t>
            </a:r>
            <a:r>
              <a:rPr lang="es-CO" sz="1200" kern="100" dirty="0">
                <a:latin typeface="Arial" panose="020B0604020202020204" pitchFamily="34" charset="0"/>
                <a:ea typeface="Calibri" panose="020F0502020204030204" pitchFamily="34" charset="0"/>
                <a:cs typeface="Arial" panose="020B0604020202020204" pitchFamily="34" charset="0"/>
              </a:rPr>
              <a:t>S</a:t>
            </a:r>
            <a:r>
              <a:rPr lang="es-CO" sz="1200" kern="100" dirty="0">
                <a:effectLst/>
                <a:latin typeface="Arial" panose="020B0604020202020204" pitchFamily="34" charset="0"/>
                <a:ea typeface="Calibri" panose="020F0502020204030204" pitchFamily="34" charset="0"/>
                <a:cs typeface="Arial" panose="020B0604020202020204" pitchFamily="34" charset="0"/>
              </a:rPr>
              <a:t>anta </a:t>
            </a:r>
            <a:r>
              <a:rPr lang="es-CO" sz="1200" kern="100" dirty="0">
                <a:latin typeface="Arial" panose="020B0604020202020204" pitchFamily="34" charset="0"/>
                <a:ea typeface="Calibri" panose="020F0502020204030204" pitchFamily="34" charset="0"/>
                <a:cs typeface="Arial" panose="020B0604020202020204" pitchFamily="34" charset="0"/>
              </a:rPr>
              <a:t>B</a:t>
            </a:r>
            <a:r>
              <a:rPr lang="es-CO" sz="1200" kern="100" dirty="0">
                <a:effectLst/>
                <a:latin typeface="Arial" panose="020B0604020202020204" pitchFamily="34" charset="0"/>
                <a:ea typeface="Calibri" panose="020F0502020204030204" pitchFamily="34" charset="0"/>
                <a:cs typeface="Arial" panose="020B0604020202020204" pitchFamily="34" charset="0"/>
              </a:rPr>
              <a:t>arbara, Pekín 1er sector, Prados de Altagracia, la Aguadita y porvenir norte del municipio de Fusagasugá”</a:t>
            </a:r>
          </a:p>
        </p:txBody>
      </p:sp>
    </p:spTree>
    <p:extLst>
      <p:ext uri="{BB962C8B-B14F-4D97-AF65-F5344CB8AC3E}">
        <p14:creationId xmlns:p14="http://schemas.microsoft.com/office/powerpoint/2010/main" val="196627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6278080-3E49-5FBF-523A-8A988A0EB3C4}"/>
              </a:ext>
            </a:extLst>
          </p:cNvPr>
          <p:cNvSpPr txBox="1"/>
          <p:nvPr/>
        </p:nvSpPr>
        <p:spPr>
          <a:xfrm>
            <a:off x="1078174" y="975264"/>
            <a:ext cx="8652679" cy="1973361"/>
          </a:xfrm>
          <a:prstGeom prst="rect">
            <a:avLst/>
          </a:prstGeom>
          <a:noFill/>
        </p:spPr>
        <p:txBody>
          <a:bodyPr wrap="square">
            <a:spAutoFit/>
          </a:bodyPr>
          <a:lstStyle/>
          <a:p>
            <a:pPr algn="ctr">
              <a:lnSpc>
                <a:spcPct val="107000"/>
              </a:lnSpc>
              <a:spcAft>
                <a:spcPts val="800"/>
              </a:spcAft>
            </a:pPr>
            <a:r>
              <a:rPr lang="es-CO" b="1" kern="100" dirty="0">
                <a:effectLst/>
                <a:latin typeface="Arial" panose="020B0604020202020204" pitchFamily="34" charset="0"/>
                <a:ea typeface="Calibri" panose="020F0502020204030204" pitchFamily="34" charset="0"/>
                <a:cs typeface="Arial" panose="020B0604020202020204" pitchFamily="34" charset="0"/>
              </a:rPr>
              <a:t>Apoyos</a:t>
            </a:r>
            <a:endParaRPr lang="es-CO"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s-CO" sz="1200" kern="100" dirty="0">
                <a:effectLst/>
                <a:latin typeface="Arial Narrow" panose="020B0606020202030204" pitchFamily="34" charset="0"/>
                <a:ea typeface="Calibri" panose="020F0502020204030204" pitchFamily="34" charset="0"/>
                <a:cs typeface="Calibri" panose="020F0502020204030204" pitchFamily="34" charset="0"/>
              </a:rPr>
              <a:t>Donación de pintura: Polideportivos – Demarcación - Parques infantiles - Recuperación</a:t>
            </a:r>
            <a:endParaRPr lang="es-C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CO" sz="1200" kern="100" dirty="0">
                <a:effectLst/>
                <a:latin typeface="Arial Narrow" panose="020B0606020202030204" pitchFamily="34" charset="0"/>
                <a:ea typeface="Calibri" panose="020F0502020204030204" pitchFamily="34" charset="0"/>
                <a:cs typeface="Calibri" panose="020F0502020204030204" pitchFamily="34" charset="0"/>
              </a:rPr>
              <a:t>Recuperación del cerramiento de la pista de patinaje del barrio Eben Ezer.</a:t>
            </a:r>
            <a:endParaRPr lang="es-C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CO" sz="1200" kern="100" dirty="0">
                <a:effectLst/>
                <a:latin typeface="Arial Narrow" panose="020B0606020202030204" pitchFamily="34" charset="0"/>
                <a:ea typeface="Calibri" panose="020F0502020204030204" pitchFamily="34" charset="0"/>
                <a:cs typeface="Calibri" panose="020F0502020204030204" pitchFamily="34" charset="0"/>
              </a:rPr>
              <a:t>Trabajos de soldadura en la estructura deportiva del skate </a:t>
            </a:r>
            <a:r>
              <a:rPr lang="es-CO" sz="1200" kern="100" dirty="0" err="1">
                <a:effectLst/>
                <a:latin typeface="Arial Narrow" panose="020B0606020202030204" pitchFamily="34" charset="0"/>
                <a:ea typeface="Calibri" panose="020F0502020204030204" pitchFamily="34" charset="0"/>
                <a:cs typeface="Calibri" panose="020F0502020204030204" pitchFamily="34" charset="0"/>
              </a:rPr>
              <a:t>park</a:t>
            </a:r>
            <a:r>
              <a:rPr lang="es-CO" sz="1200" kern="100" dirty="0">
                <a:effectLst/>
                <a:latin typeface="Arial Narrow" panose="020B0606020202030204" pitchFamily="34" charset="0"/>
                <a:ea typeface="Calibri" panose="020F0502020204030204" pitchFamily="34" charset="0"/>
                <a:cs typeface="Calibri" panose="020F0502020204030204" pitchFamily="34" charset="0"/>
              </a:rPr>
              <a:t>. </a:t>
            </a:r>
            <a:endParaRPr lang="es-C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CO" sz="1200" kern="100" dirty="0">
                <a:effectLst/>
                <a:latin typeface="Arial Narrow" panose="020B0606020202030204" pitchFamily="34" charset="0"/>
                <a:ea typeface="Calibri" panose="020F0502020204030204" pitchFamily="34" charset="0"/>
                <a:cs typeface="Calibri" panose="020F0502020204030204" pitchFamily="34" charset="0"/>
              </a:rPr>
              <a:t>Adecuación al cerramiento del polideportivo del barrio Pekín Bella Vista.</a:t>
            </a:r>
            <a:endParaRPr lang="es-C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CO" sz="1800" kern="100" dirty="0">
                <a:effectLst/>
                <a:latin typeface="Arial Narrow" panose="020B0606020202030204" pitchFamily="34" charset="0"/>
                <a:ea typeface="Calibri" panose="020F0502020204030204" pitchFamily="34" charset="0"/>
                <a:cs typeface="Calibri" panose="020F0502020204030204" pitchFamily="34" charset="0"/>
              </a:rPr>
              <a:t> </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FFDBF5FA-C626-DC7B-3707-A78DEC8AF0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9923" y="2982805"/>
            <a:ext cx="2550160" cy="1439545"/>
          </a:xfrm>
          <a:prstGeom prst="rect">
            <a:avLst/>
          </a:prstGeom>
          <a:ln w="38100">
            <a:solidFill>
              <a:srgbClr val="3399FF"/>
            </a:solidFill>
          </a:ln>
        </p:spPr>
      </p:pic>
      <p:pic>
        <p:nvPicPr>
          <p:cNvPr id="13" name="Imagen 12">
            <a:extLst>
              <a:ext uri="{FF2B5EF4-FFF2-40B4-BE49-F238E27FC236}">
                <a16:creationId xmlns:a16="http://schemas.microsoft.com/office/drawing/2014/main" id="{86057478-94F9-EEA8-8606-8E6B2FA3CE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3273" y="2958050"/>
            <a:ext cx="2514600" cy="1439545"/>
          </a:xfrm>
          <a:prstGeom prst="rect">
            <a:avLst/>
          </a:prstGeom>
          <a:ln w="38100">
            <a:solidFill>
              <a:srgbClr val="3399FF"/>
            </a:solidFill>
          </a:ln>
        </p:spPr>
      </p:pic>
      <p:pic>
        <p:nvPicPr>
          <p:cNvPr id="14" name="Imagen 13">
            <a:extLst>
              <a:ext uri="{FF2B5EF4-FFF2-40B4-BE49-F238E27FC236}">
                <a16:creationId xmlns:a16="http://schemas.microsoft.com/office/drawing/2014/main" id="{FF2188A0-9D2C-5B3D-C0D0-E6F0FCC72D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8465" y="2958050"/>
            <a:ext cx="1876425" cy="2823845"/>
          </a:xfrm>
          <a:prstGeom prst="rect">
            <a:avLst/>
          </a:prstGeom>
          <a:ln w="38100">
            <a:solidFill>
              <a:srgbClr val="3399FF"/>
            </a:solidFill>
          </a:ln>
        </p:spPr>
      </p:pic>
    </p:spTree>
    <p:extLst>
      <p:ext uri="{BB962C8B-B14F-4D97-AF65-F5344CB8AC3E}">
        <p14:creationId xmlns:p14="http://schemas.microsoft.com/office/powerpoint/2010/main" val="2726088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0C9D980-81A3-B4E6-CFA8-E34605B7F970}"/>
              </a:ext>
            </a:extLst>
          </p:cNvPr>
          <p:cNvSpPr txBox="1"/>
          <p:nvPr/>
        </p:nvSpPr>
        <p:spPr>
          <a:xfrm>
            <a:off x="2732759" y="862288"/>
            <a:ext cx="6630918" cy="369332"/>
          </a:xfrm>
          <a:prstGeom prst="rect">
            <a:avLst/>
          </a:prstGeom>
          <a:noFill/>
        </p:spPr>
        <p:txBody>
          <a:bodyPr wrap="none" rtlCol="0">
            <a:spAutoFit/>
          </a:bodyPr>
          <a:lstStyle/>
          <a:p>
            <a:r>
              <a:rPr lang="es-ES" b="1" dirty="0">
                <a:latin typeface="Arial" panose="020B0604020202020204" pitchFamily="34" charset="0"/>
                <a:cs typeface="Arial" panose="020B0604020202020204" pitchFamily="34" charset="0"/>
              </a:rPr>
              <a:t>PROYECTOS DE INVERSION PUBLICA EJECUTADOS 2021</a:t>
            </a:r>
            <a:endParaRPr lang="es-CO"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6A0841A-0D48-F568-F8EC-2AE9113344FA}"/>
              </a:ext>
            </a:extLst>
          </p:cNvPr>
          <p:cNvSpPr txBox="1"/>
          <p:nvPr/>
        </p:nvSpPr>
        <p:spPr>
          <a:xfrm>
            <a:off x="617356" y="1216075"/>
            <a:ext cx="4230806" cy="1015663"/>
          </a:xfrm>
          <a:prstGeom prst="rect">
            <a:avLst/>
          </a:prstGeom>
          <a:noFill/>
        </p:spPr>
        <p:txBody>
          <a:bodyPr wrap="square">
            <a:spAutoFit/>
          </a:bodyPr>
          <a:lstStyle/>
          <a:p>
            <a:pPr algn="just"/>
            <a:r>
              <a:rPr lang="es-CO" sz="1200" b="1" dirty="0">
                <a:effectLst/>
                <a:latin typeface="Arial" panose="020B0604020202020204" pitchFamily="34" charset="0"/>
                <a:ea typeface="Calibri" panose="020F0502020204030204" pitchFamily="34" charset="0"/>
                <a:cs typeface="Arial" panose="020B0604020202020204" pitchFamily="34" charset="0"/>
              </a:rPr>
              <a:t>Contrato de Obra No. 076-2021:</a:t>
            </a:r>
            <a:r>
              <a:rPr lang="es-CO" sz="1200" dirty="0">
                <a:effectLst/>
                <a:latin typeface="Arial" panose="020B0604020202020204" pitchFamily="34" charset="0"/>
                <a:ea typeface="Calibri" panose="020F0502020204030204" pitchFamily="34" charset="0"/>
                <a:cs typeface="Arial" panose="020B0604020202020204" pitchFamily="34" charset="0"/>
              </a:rPr>
              <a:t> Compra e instalación de estructuras deportivas antivandálicas para futsal y baloncesto en los polideportivos de la vereda Palacios, Santa Lucia, Bochica Centro y en el barrio Caminos de Llano Largo en el municipio de Fusagasugá.</a:t>
            </a:r>
            <a:endParaRPr lang="es-CO" sz="12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8A4E8105-1342-C15F-B43C-5DE69694E8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943" y="2231738"/>
            <a:ext cx="4208219" cy="4178585"/>
          </a:xfrm>
          <a:prstGeom prst="rect">
            <a:avLst/>
          </a:prstGeom>
        </p:spPr>
      </p:pic>
      <p:sp>
        <p:nvSpPr>
          <p:cNvPr id="12" name="CuadroTexto 11">
            <a:extLst>
              <a:ext uri="{FF2B5EF4-FFF2-40B4-BE49-F238E27FC236}">
                <a16:creationId xmlns:a16="http://schemas.microsoft.com/office/drawing/2014/main" id="{8265B8C2-9793-4D81-2D45-688148EBB0AE}"/>
              </a:ext>
            </a:extLst>
          </p:cNvPr>
          <p:cNvSpPr txBox="1"/>
          <p:nvPr/>
        </p:nvSpPr>
        <p:spPr>
          <a:xfrm>
            <a:off x="6167858" y="1254299"/>
            <a:ext cx="2351964" cy="373436"/>
          </a:xfrm>
          <a:prstGeom prst="rect">
            <a:avLst/>
          </a:prstGeom>
          <a:noFill/>
        </p:spPr>
        <p:txBody>
          <a:bodyPr wrap="square">
            <a:spAutoFit/>
          </a:bodyPr>
          <a:lstStyle/>
          <a:p>
            <a:pPr marL="279400">
              <a:lnSpc>
                <a:spcPct val="107000"/>
              </a:lnSpc>
              <a:spcAft>
                <a:spcPts val="500"/>
              </a:spcAft>
            </a:pPr>
            <a:r>
              <a:rPr lang="es-CO" sz="1800" b="1" kern="100" dirty="0">
                <a:effectLst/>
                <a:latin typeface="Arial Narrow" panose="020B0606020202030204" pitchFamily="34" charset="0"/>
                <a:ea typeface="Calibri" panose="020F0502020204030204" pitchFamily="34" charset="0"/>
                <a:cs typeface="Arial" panose="020B0604020202020204" pitchFamily="34" charset="0"/>
              </a:rPr>
              <a:t>PARQUE COBURGO</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7B485F6D-24D6-8A12-0F98-880206D5FEC5}"/>
              </a:ext>
            </a:extLst>
          </p:cNvPr>
          <p:cNvSpPr txBox="1"/>
          <p:nvPr/>
        </p:nvSpPr>
        <p:spPr>
          <a:xfrm>
            <a:off x="4998131" y="1674581"/>
            <a:ext cx="4691417" cy="1348511"/>
          </a:xfrm>
          <a:prstGeom prst="rect">
            <a:avLst/>
          </a:prstGeom>
          <a:noFill/>
        </p:spPr>
        <p:txBody>
          <a:bodyPr wrap="square">
            <a:spAutoFit/>
          </a:bodyPr>
          <a:lstStyle/>
          <a:p>
            <a:pPr lvl="0" algn="just">
              <a:lnSpc>
                <a:spcPct val="115000"/>
              </a:lnSpc>
              <a:spcAft>
                <a:spcPts val="10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Contrato de compra No. 083-2021:</a:t>
            </a:r>
            <a:r>
              <a:rPr lang="es-MX" sz="1200" kern="100" dirty="0">
                <a:effectLst/>
                <a:latin typeface="Arial" panose="020B0604020202020204" pitchFamily="34" charset="0"/>
                <a:ea typeface="Calibri" panose="020F0502020204030204" pitchFamily="34" charset="0"/>
                <a:cs typeface="Arial" panose="020B0604020202020204" pitchFamily="34" charset="0"/>
              </a:rPr>
              <a:t> “</a:t>
            </a:r>
            <a:r>
              <a:rPr lang="es-CO" sz="1200" kern="100" dirty="0">
                <a:effectLst/>
                <a:latin typeface="Arial" panose="020B0604020202020204" pitchFamily="34" charset="0"/>
                <a:ea typeface="Calibri" panose="020F0502020204030204" pitchFamily="34" charset="0"/>
                <a:cs typeface="Arial" panose="020B0604020202020204" pitchFamily="34" charset="0"/>
              </a:rPr>
              <a:t>Compra de mobiliario urbano para la adecuación de la plazoleta del Parque Coburgo, en el municipio de Fusagasugá”, actualmente la Secretaría de infraestructura en conjunto con la empresa de servicios públicos EMSERFUSA E.S.P, se encuentran nivelando los adoquines de la plazoleta para después poder realizar un urbanismo táctico. </a:t>
            </a:r>
          </a:p>
        </p:txBody>
      </p:sp>
      <p:pic>
        <p:nvPicPr>
          <p:cNvPr id="16" name="Imagen 15">
            <a:extLst>
              <a:ext uri="{FF2B5EF4-FFF2-40B4-BE49-F238E27FC236}">
                <a16:creationId xmlns:a16="http://schemas.microsoft.com/office/drawing/2014/main" id="{B37E25CA-794D-46B9-DB64-ED27FDCF5ED0}"/>
              </a:ext>
            </a:extLst>
          </p:cNvPr>
          <p:cNvPicPr>
            <a:picLocks noChangeAspect="1"/>
          </p:cNvPicPr>
          <p:nvPr/>
        </p:nvPicPr>
        <p:blipFill>
          <a:blip r:embed="rId5"/>
          <a:stretch>
            <a:fillRect/>
          </a:stretch>
        </p:blipFill>
        <p:spPr>
          <a:xfrm>
            <a:off x="5104263" y="3118464"/>
            <a:ext cx="4449170" cy="3291860"/>
          </a:xfrm>
          <a:prstGeom prst="rect">
            <a:avLst/>
          </a:prstGeom>
        </p:spPr>
      </p:pic>
    </p:spTree>
    <p:extLst>
      <p:ext uri="{BB962C8B-B14F-4D97-AF65-F5344CB8AC3E}">
        <p14:creationId xmlns:p14="http://schemas.microsoft.com/office/powerpoint/2010/main" val="3573321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063BC76-DA76-946D-C273-AF395E488909}"/>
              </a:ext>
            </a:extLst>
          </p:cNvPr>
          <p:cNvSpPr txBox="1"/>
          <p:nvPr/>
        </p:nvSpPr>
        <p:spPr>
          <a:xfrm>
            <a:off x="4640239" y="799986"/>
            <a:ext cx="2303059" cy="373436"/>
          </a:xfrm>
          <a:prstGeom prst="rect">
            <a:avLst/>
          </a:prstGeom>
          <a:noFill/>
        </p:spPr>
        <p:txBody>
          <a:bodyPr wrap="square">
            <a:spAutoFit/>
          </a:bodyPr>
          <a:lstStyle/>
          <a:p>
            <a:pPr algn="just">
              <a:lnSpc>
                <a:spcPct val="107000"/>
              </a:lnSpc>
              <a:spcAft>
                <a:spcPts val="800"/>
              </a:spcAft>
            </a:pPr>
            <a:r>
              <a:rPr lang="es-CO" sz="1800" b="1" kern="100" dirty="0">
                <a:effectLst/>
                <a:latin typeface="Arial Narrow" panose="020B0606020202030204" pitchFamily="34" charset="0"/>
                <a:ea typeface="Calibri" panose="020F0502020204030204" pitchFamily="34" charset="0"/>
                <a:cs typeface="Arial" panose="020B0604020202020204" pitchFamily="34" charset="0"/>
              </a:rPr>
              <a:t>ESTUDIOS Y DISEÑOS</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2EEDB2C0-B9B0-C211-08A0-AD7ECF230938}"/>
              </a:ext>
            </a:extLst>
          </p:cNvPr>
          <p:cNvSpPr txBox="1"/>
          <p:nvPr/>
        </p:nvSpPr>
        <p:spPr>
          <a:xfrm>
            <a:off x="590264" y="1263574"/>
            <a:ext cx="9004111" cy="473271"/>
          </a:xfrm>
          <a:prstGeom prst="rect">
            <a:avLst/>
          </a:prstGeom>
          <a:noFill/>
        </p:spPr>
        <p:txBody>
          <a:bodyPr wrap="square">
            <a:spAutoFit/>
          </a:bodyPr>
          <a:lstStyle/>
          <a:p>
            <a:pPr lvl="0" algn="just">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CONTRATO DE CONSULTORÍA 084-2021: </a:t>
            </a:r>
            <a:r>
              <a:rPr lang="es-MX" sz="1200" kern="100" dirty="0">
                <a:effectLst/>
                <a:latin typeface="Arial" panose="020B0604020202020204" pitchFamily="34" charset="0"/>
                <a:ea typeface="Calibri" panose="020F0502020204030204" pitchFamily="34" charset="0"/>
                <a:cs typeface="Arial" panose="020B0604020202020204" pitchFamily="34" charset="0"/>
              </a:rPr>
              <a:t>“Elaboración de estudios y diseños requeridos para la construcción del parque de las</a:t>
            </a:r>
            <a:r>
              <a:rPr lang="es-CO" sz="1200" kern="100" dirty="0">
                <a:effectLst/>
                <a:latin typeface="Arial" panose="020B0604020202020204" pitchFamily="34" charset="0"/>
                <a:ea typeface="Calibri" panose="020F0502020204030204" pitchFamily="34" charset="0"/>
                <a:cs typeface="Arial" panose="020B0604020202020204" pitchFamily="34" charset="0"/>
              </a:rPr>
              <a:t> generaciones en el municipio de Fusagasugá, Cundinamarca”.</a:t>
            </a:r>
          </a:p>
        </p:txBody>
      </p:sp>
      <p:pic>
        <p:nvPicPr>
          <p:cNvPr id="11" name="Imagen 10">
            <a:extLst>
              <a:ext uri="{FF2B5EF4-FFF2-40B4-BE49-F238E27FC236}">
                <a16:creationId xmlns:a16="http://schemas.microsoft.com/office/drawing/2014/main" id="{3A87D443-0D20-A62A-444D-32496A5DF959}"/>
              </a:ext>
            </a:extLst>
          </p:cNvPr>
          <p:cNvPicPr>
            <a:picLocks noChangeAspect="1"/>
          </p:cNvPicPr>
          <p:nvPr/>
        </p:nvPicPr>
        <p:blipFill>
          <a:blip r:embed="rId4"/>
          <a:stretch>
            <a:fillRect/>
          </a:stretch>
        </p:blipFill>
        <p:spPr>
          <a:xfrm>
            <a:off x="852497" y="2160375"/>
            <a:ext cx="4049974" cy="3175899"/>
          </a:xfrm>
          <a:prstGeom prst="rect">
            <a:avLst/>
          </a:prstGeom>
        </p:spPr>
      </p:pic>
      <p:pic>
        <p:nvPicPr>
          <p:cNvPr id="13" name="Imagen 12">
            <a:extLst>
              <a:ext uri="{FF2B5EF4-FFF2-40B4-BE49-F238E27FC236}">
                <a16:creationId xmlns:a16="http://schemas.microsoft.com/office/drawing/2014/main" id="{4C0A7852-F52F-E712-56FA-DCAE97147631}"/>
              </a:ext>
            </a:extLst>
          </p:cNvPr>
          <p:cNvPicPr>
            <a:picLocks noChangeAspect="1"/>
          </p:cNvPicPr>
          <p:nvPr/>
        </p:nvPicPr>
        <p:blipFill>
          <a:blip r:embed="rId5"/>
          <a:stretch>
            <a:fillRect/>
          </a:stretch>
        </p:blipFill>
        <p:spPr>
          <a:xfrm>
            <a:off x="5544401" y="2181072"/>
            <a:ext cx="4049974" cy="3155202"/>
          </a:xfrm>
          <a:prstGeom prst="rect">
            <a:avLst/>
          </a:prstGeom>
        </p:spPr>
      </p:pic>
    </p:spTree>
    <p:extLst>
      <p:ext uri="{BB962C8B-B14F-4D97-AF65-F5344CB8AC3E}">
        <p14:creationId xmlns:p14="http://schemas.microsoft.com/office/powerpoint/2010/main" val="122594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2C6CADFD-31AC-0384-8030-C26AEA3E6D99}"/>
              </a:ext>
            </a:extLst>
          </p:cNvPr>
          <p:cNvSpPr>
            <a:spLocks noGrp="1"/>
          </p:cNvSpPr>
          <p:nvPr>
            <p:ph type="ctrTitle"/>
          </p:nvPr>
        </p:nvSpPr>
        <p:spPr>
          <a:xfrm>
            <a:off x="446169" y="887731"/>
            <a:ext cx="4526492" cy="584840"/>
          </a:xfrm>
        </p:spPr>
        <p:txBody>
          <a:bodyPr/>
          <a:lstStyle/>
          <a:p>
            <a:pPr algn="ctr"/>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ORGANIGRAMA</a:t>
            </a:r>
            <a:endParaRPr lang="es-CO" sz="4000" b="1" dirty="0">
              <a:solidFill>
                <a:srgbClr val="92D05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45025608-605E-04CC-E5E7-01B24C4A4696}"/>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EB547570-B749-4025-B17F-0135FA4D4E2C}"/>
              </a:ext>
            </a:extLst>
          </p:cNvPr>
          <p:cNvSpPr txBox="1">
            <a:spLocks/>
          </p:cNvSpPr>
          <p:nvPr/>
        </p:nvSpPr>
        <p:spPr>
          <a:xfrm>
            <a:off x="3196045" y="1405363"/>
            <a:ext cx="5799910" cy="36830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sz="1600" b="1" dirty="0">
                <a:solidFill>
                  <a:schemeClr val="tx1"/>
                </a:solidFill>
                <a:latin typeface="Arial Narrow" panose="020B0606020202030204" pitchFamily="34" charset="0"/>
              </a:rPr>
              <a:t>EL INSTITUTO DEPORTIVO  Y RECREATIVO DE FUSAGASUGÁ IDERF</a:t>
            </a:r>
            <a:endParaRPr lang="es-CO" sz="1600" b="1"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Rectángulo 8">
            <a:extLst>
              <a:ext uri="{FF2B5EF4-FFF2-40B4-BE49-F238E27FC236}">
                <a16:creationId xmlns:a16="http://schemas.microsoft.com/office/drawing/2014/main" id="{1829C581-08CF-77C9-2D15-FB237DBFD558}"/>
              </a:ext>
            </a:extLst>
          </p:cNvPr>
          <p:cNvSpPr/>
          <p:nvPr/>
        </p:nvSpPr>
        <p:spPr>
          <a:xfrm>
            <a:off x="4584700" y="1869269"/>
            <a:ext cx="3022600" cy="3271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b="1" dirty="0">
                <a:ln w="0"/>
                <a:solidFill>
                  <a:schemeClr val="tx1"/>
                </a:solidFill>
                <a:latin typeface="Arial Narrow" panose="020B0606020202030204" pitchFamily="34" charset="0"/>
              </a:rPr>
              <a:t>HONORABLE JUNTA DIRECTIVA</a:t>
            </a:r>
            <a:endParaRPr lang="es-CO" sz="1200" b="1" dirty="0">
              <a:ln w="0"/>
              <a:solidFill>
                <a:schemeClr val="tx1"/>
              </a:solidFill>
              <a:latin typeface="Arial Narrow" panose="020B0606020202030204" pitchFamily="34" charset="0"/>
            </a:endParaRPr>
          </a:p>
        </p:txBody>
      </p:sp>
      <p:sp>
        <p:nvSpPr>
          <p:cNvPr id="10" name="Rectángulo 9">
            <a:extLst>
              <a:ext uri="{FF2B5EF4-FFF2-40B4-BE49-F238E27FC236}">
                <a16:creationId xmlns:a16="http://schemas.microsoft.com/office/drawing/2014/main" id="{30BE59B9-0DFD-55D9-9D26-0BA38E89D283}"/>
              </a:ext>
            </a:extLst>
          </p:cNvPr>
          <p:cNvSpPr/>
          <p:nvPr/>
        </p:nvSpPr>
        <p:spPr>
          <a:xfrm>
            <a:off x="5020401" y="2296102"/>
            <a:ext cx="2151197" cy="1043023"/>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1000" b="1" dirty="0">
              <a:ln w="0"/>
              <a:solidFill>
                <a:schemeClr val="tx1"/>
              </a:solidFill>
              <a:latin typeface="Arial Narrow" panose="020B0606020202030204" pitchFamily="34" charset="0"/>
            </a:endParaRPr>
          </a:p>
          <a:p>
            <a:pPr algn="ctr"/>
            <a:endParaRPr lang="es-ES" sz="1000" b="1" dirty="0">
              <a:ln w="0"/>
              <a:solidFill>
                <a:schemeClr val="tx1"/>
              </a:solidFill>
              <a:latin typeface="Arial Narrow" panose="020B0606020202030204" pitchFamily="34" charset="0"/>
            </a:endParaRPr>
          </a:p>
          <a:p>
            <a:pPr algn="ctr"/>
            <a:endParaRPr lang="es-ES" sz="900" b="1"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ELVIS YONJAN CORTES  GARCIA</a:t>
            </a:r>
          </a:p>
          <a:p>
            <a:pPr algn="ctr"/>
            <a:r>
              <a:rPr lang="es-ES" sz="800" dirty="0">
                <a:ln w="0"/>
                <a:solidFill>
                  <a:schemeClr val="tx1"/>
                </a:solidFill>
                <a:latin typeface="Arial Narrow" panose="020B0606020202030204" pitchFamily="34" charset="0"/>
              </a:rPr>
              <a:t>DIRECTOR GENERAL</a:t>
            </a:r>
          </a:p>
          <a:p>
            <a:pPr algn="ctr"/>
            <a:r>
              <a:rPr lang="es-ES" sz="800" dirty="0">
                <a:ln w="0"/>
                <a:solidFill>
                  <a:schemeClr val="tx1"/>
                </a:solidFill>
                <a:latin typeface="Arial Narrow" panose="020B0606020202030204" pitchFamily="34" charset="0"/>
              </a:rPr>
              <a:t>M.V: LIBRE NOMBRAMIENTO Y REMOCION</a:t>
            </a:r>
          </a:p>
          <a:p>
            <a:pPr algn="ctr"/>
            <a:r>
              <a:rPr lang="es-ES" sz="800" dirty="0">
                <a:ln w="0"/>
                <a:solidFill>
                  <a:schemeClr val="tx1"/>
                </a:solidFill>
                <a:latin typeface="Arial Narrow" panose="020B0606020202030204" pitchFamily="34" charset="0"/>
              </a:rPr>
              <a:t>F.I: 1/01/2020</a:t>
            </a:r>
            <a:endParaRPr lang="es-CO" sz="800" dirty="0">
              <a:ln w="0"/>
              <a:solidFill>
                <a:schemeClr val="tx1"/>
              </a:solidFill>
              <a:latin typeface="Arial Narrow" panose="020B0606020202030204" pitchFamily="34" charset="0"/>
            </a:endParaRPr>
          </a:p>
        </p:txBody>
      </p:sp>
      <p:pic>
        <p:nvPicPr>
          <p:cNvPr id="12" name="Imagen 11">
            <a:extLst>
              <a:ext uri="{FF2B5EF4-FFF2-40B4-BE49-F238E27FC236}">
                <a16:creationId xmlns:a16="http://schemas.microsoft.com/office/drawing/2014/main" id="{173574DE-AB8F-F9B2-F1BC-D8256DC291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0983" y="2336885"/>
            <a:ext cx="633214" cy="449466"/>
          </a:xfrm>
          <a:prstGeom prst="rect">
            <a:avLst/>
          </a:prstGeom>
        </p:spPr>
      </p:pic>
      <p:sp>
        <p:nvSpPr>
          <p:cNvPr id="14" name="Rectángulo 13">
            <a:extLst>
              <a:ext uri="{FF2B5EF4-FFF2-40B4-BE49-F238E27FC236}">
                <a16:creationId xmlns:a16="http://schemas.microsoft.com/office/drawing/2014/main" id="{1F854BBC-8D3D-B60B-19CF-603967B2A072}"/>
              </a:ext>
            </a:extLst>
          </p:cNvPr>
          <p:cNvSpPr/>
          <p:nvPr/>
        </p:nvSpPr>
        <p:spPr>
          <a:xfrm>
            <a:off x="1404075" y="2132752"/>
            <a:ext cx="2197038" cy="1572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100" b="1" dirty="0">
                <a:ln w="0"/>
                <a:solidFill>
                  <a:schemeClr val="tx1"/>
                </a:solidFill>
                <a:latin typeface="Arial Narrow" panose="020B0606020202030204" pitchFamily="34" charset="0"/>
              </a:rPr>
              <a:t>AREA MISIONAL</a:t>
            </a:r>
            <a:endParaRPr lang="es-CO" sz="1100" b="1" dirty="0">
              <a:ln w="0"/>
              <a:solidFill>
                <a:schemeClr val="tx1"/>
              </a:solidFill>
              <a:latin typeface="Arial Narrow" panose="020B0606020202030204" pitchFamily="34" charset="0"/>
            </a:endParaRPr>
          </a:p>
        </p:txBody>
      </p:sp>
      <p:sp>
        <p:nvSpPr>
          <p:cNvPr id="16" name="Rectángulo 15">
            <a:extLst>
              <a:ext uri="{FF2B5EF4-FFF2-40B4-BE49-F238E27FC236}">
                <a16:creationId xmlns:a16="http://schemas.microsoft.com/office/drawing/2014/main" id="{2CE73543-571D-BE0B-D0A4-6396D24373DB}"/>
              </a:ext>
            </a:extLst>
          </p:cNvPr>
          <p:cNvSpPr/>
          <p:nvPr/>
        </p:nvSpPr>
        <p:spPr>
          <a:xfrm>
            <a:off x="7902180" y="2198476"/>
            <a:ext cx="1842953" cy="1735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100" b="1" dirty="0">
                <a:ln w="0"/>
                <a:solidFill>
                  <a:schemeClr val="tx1"/>
                </a:solidFill>
                <a:latin typeface="Arial Narrow" panose="020B0606020202030204" pitchFamily="34" charset="0"/>
              </a:rPr>
              <a:t>AREA ADMINISTRATIVA</a:t>
            </a:r>
            <a:endParaRPr lang="es-CO" sz="1100" b="1" dirty="0">
              <a:ln w="0"/>
              <a:solidFill>
                <a:schemeClr val="tx1"/>
              </a:solidFill>
              <a:latin typeface="Arial Narrow" panose="020B0606020202030204" pitchFamily="34" charset="0"/>
            </a:endParaRPr>
          </a:p>
        </p:txBody>
      </p:sp>
      <p:sp>
        <p:nvSpPr>
          <p:cNvPr id="17" name="Rectángulo 16">
            <a:extLst>
              <a:ext uri="{FF2B5EF4-FFF2-40B4-BE49-F238E27FC236}">
                <a16:creationId xmlns:a16="http://schemas.microsoft.com/office/drawing/2014/main" id="{B9E7A0BB-92A0-5AA4-D585-8126DB735CF1}"/>
              </a:ext>
            </a:extLst>
          </p:cNvPr>
          <p:cNvSpPr/>
          <p:nvPr/>
        </p:nvSpPr>
        <p:spPr>
          <a:xfrm>
            <a:off x="7841854" y="2484183"/>
            <a:ext cx="1903279" cy="990191"/>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b="1" dirty="0">
              <a:ln w="0"/>
              <a:solidFill>
                <a:schemeClr val="tx1"/>
              </a:solidFill>
              <a:latin typeface="Arial Narrow" panose="020B0606020202030204" pitchFamily="34" charset="0"/>
            </a:endParaRPr>
          </a:p>
          <a:p>
            <a:pPr algn="ctr"/>
            <a:endParaRPr lang="es-ES" sz="800" b="1" dirty="0">
              <a:ln w="0"/>
              <a:solidFill>
                <a:schemeClr val="tx1"/>
              </a:solidFill>
              <a:latin typeface="Arial Narrow" panose="020B0606020202030204" pitchFamily="34" charset="0"/>
            </a:endParaRPr>
          </a:p>
          <a:p>
            <a:pPr algn="ctr"/>
            <a:endParaRPr lang="es-ES" sz="800" b="1" dirty="0">
              <a:ln w="0"/>
              <a:solidFill>
                <a:schemeClr val="tx1"/>
              </a:solidFill>
              <a:latin typeface="Arial Narrow" panose="020B0606020202030204" pitchFamily="34" charset="0"/>
            </a:endParaRPr>
          </a:p>
          <a:p>
            <a:pPr algn="ctr"/>
            <a:endParaRPr lang="es-ES" sz="800" b="1"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ANA LILIANA MEDINA POLANIA</a:t>
            </a:r>
          </a:p>
          <a:p>
            <a:pPr algn="ctr"/>
            <a:r>
              <a:rPr lang="es-ES" sz="800" dirty="0">
                <a:ln w="0"/>
                <a:solidFill>
                  <a:schemeClr val="tx1"/>
                </a:solidFill>
                <a:latin typeface="Arial Narrow" panose="020B0606020202030204" pitchFamily="34" charset="0"/>
              </a:rPr>
              <a:t>SECRETARIA GENERAL</a:t>
            </a:r>
          </a:p>
          <a:p>
            <a:pPr algn="ctr"/>
            <a:r>
              <a:rPr lang="es-ES" sz="800" dirty="0">
                <a:ln w="0"/>
                <a:solidFill>
                  <a:schemeClr val="tx1"/>
                </a:solidFill>
                <a:latin typeface="Arial Narrow" panose="020B0606020202030204" pitchFamily="34" charset="0"/>
              </a:rPr>
              <a:t>M.V: LIBRE NOMBRAMIENTO Y REMOCION</a:t>
            </a:r>
          </a:p>
          <a:p>
            <a:pPr algn="ctr"/>
            <a:r>
              <a:rPr lang="es-ES" sz="800" dirty="0">
                <a:ln w="0"/>
                <a:solidFill>
                  <a:schemeClr val="tx1"/>
                </a:solidFill>
                <a:latin typeface="Arial Narrow" panose="020B0606020202030204" pitchFamily="34" charset="0"/>
              </a:rPr>
              <a:t>F.I: 18/01/2023</a:t>
            </a:r>
            <a:endParaRPr lang="es-CO" sz="800" dirty="0">
              <a:ln w="0"/>
              <a:solidFill>
                <a:schemeClr val="tx1"/>
              </a:solidFill>
              <a:latin typeface="Arial Narrow" panose="020B0606020202030204" pitchFamily="34" charset="0"/>
            </a:endParaRPr>
          </a:p>
        </p:txBody>
      </p:sp>
      <p:sp>
        <p:nvSpPr>
          <p:cNvPr id="18" name="Rectángulo 17">
            <a:extLst>
              <a:ext uri="{FF2B5EF4-FFF2-40B4-BE49-F238E27FC236}">
                <a16:creationId xmlns:a16="http://schemas.microsoft.com/office/drawing/2014/main" id="{EE01945B-59F1-87BA-E7DC-75FF2E0C98A3}"/>
              </a:ext>
            </a:extLst>
          </p:cNvPr>
          <p:cNvSpPr/>
          <p:nvPr/>
        </p:nvSpPr>
        <p:spPr>
          <a:xfrm>
            <a:off x="5938574" y="3568819"/>
            <a:ext cx="1786667" cy="1145592"/>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 </a:t>
            </a:r>
          </a:p>
          <a:p>
            <a:pPr algn="ctr"/>
            <a:r>
              <a:rPr lang="es-ES" sz="800" dirty="0">
                <a:ln w="0"/>
                <a:solidFill>
                  <a:schemeClr val="tx1"/>
                </a:solidFill>
                <a:latin typeface="Arial Narrow" panose="020B0606020202030204" pitchFamily="34" charset="0"/>
              </a:rPr>
              <a:t>JOSE FABIAN RUBIANO HERNANDEZ</a:t>
            </a:r>
          </a:p>
          <a:p>
            <a:pPr algn="ctr"/>
            <a:r>
              <a:rPr lang="es-ES" sz="800" dirty="0">
                <a:ln w="0"/>
                <a:solidFill>
                  <a:schemeClr val="tx1"/>
                </a:solidFill>
                <a:latin typeface="Arial Narrow" panose="020B0606020202030204" pitchFamily="34" charset="0"/>
              </a:rPr>
              <a:t>TESORERO GENERAL</a:t>
            </a:r>
          </a:p>
          <a:p>
            <a:pPr algn="ctr"/>
            <a:r>
              <a:rPr lang="es-ES" sz="800" dirty="0">
                <a:ln w="0"/>
                <a:solidFill>
                  <a:schemeClr val="tx1"/>
                </a:solidFill>
                <a:latin typeface="Arial Narrow" panose="020B0606020202030204" pitchFamily="34" charset="0"/>
              </a:rPr>
              <a:t>M.V: LIBRE NOMBRAMIENTO Y REMOCION</a:t>
            </a:r>
          </a:p>
          <a:p>
            <a:pPr algn="ctr"/>
            <a:r>
              <a:rPr lang="es-ES" sz="800" dirty="0">
                <a:ln w="0"/>
                <a:solidFill>
                  <a:schemeClr val="tx1"/>
                </a:solidFill>
                <a:latin typeface="Arial Narrow" panose="020B0606020202030204" pitchFamily="34" charset="0"/>
              </a:rPr>
              <a:t>F.I: 29/05/2019</a:t>
            </a:r>
            <a:endParaRPr lang="es-CO" sz="800" dirty="0">
              <a:ln w="0"/>
              <a:solidFill>
                <a:schemeClr val="tx1"/>
              </a:solidFill>
              <a:latin typeface="Arial Narrow" panose="020B0606020202030204" pitchFamily="34" charset="0"/>
            </a:endParaRPr>
          </a:p>
        </p:txBody>
      </p:sp>
      <p:sp>
        <p:nvSpPr>
          <p:cNvPr id="19" name="Rectángulo 18">
            <a:extLst>
              <a:ext uri="{FF2B5EF4-FFF2-40B4-BE49-F238E27FC236}">
                <a16:creationId xmlns:a16="http://schemas.microsoft.com/office/drawing/2014/main" id="{D50D3EC5-BB18-DA17-BEBC-9DCE37A62022}"/>
              </a:ext>
            </a:extLst>
          </p:cNvPr>
          <p:cNvSpPr/>
          <p:nvPr/>
        </p:nvSpPr>
        <p:spPr>
          <a:xfrm>
            <a:off x="10281314" y="1943562"/>
            <a:ext cx="1685902" cy="103571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ANGGY BIBIANA ANGEL ZAMBRANO</a:t>
            </a:r>
          </a:p>
          <a:p>
            <a:pPr algn="ctr"/>
            <a:r>
              <a:rPr lang="es-ES" sz="800" dirty="0">
                <a:ln w="0"/>
                <a:solidFill>
                  <a:schemeClr val="tx1"/>
                </a:solidFill>
                <a:latin typeface="Arial Narrow" panose="020B0606020202030204" pitchFamily="34" charset="0"/>
              </a:rPr>
              <a:t>TECNICO ADMINISTRATIVO</a:t>
            </a:r>
          </a:p>
          <a:p>
            <a:pPr algn="ctr"/>
            <a:r>
              <a:rPr lang="es-ES" sz="800" dirty="0">
                <a:ln w="0"/>
                <a:solidFill>
                  <a:schemeClr val="tx1"/>
                </a:solidFill>
                <a:latin typeface="Arial Narrow" panose="020B0606020202030204" pitchFamily="34" charset="0"/>
              </a:rPr>
              <a:t>M.V:</a:t>
            </a:r>
            <a:r>
              <a:rPr lang="es-ES" sz="800" dirty="0">
                <a:ln w="0"/>
                <a:solidFill>
                  <a:schemeClr val="tx1"/>
                </a:solidFill>
                <a:latin typeface="Arial Narrow" panose="020B0606020202030204" pitchFamily="34" charset="0"/>
                <a:cs typeface="Arial" panose="020B0604020202020204" pitchFamily="34" charset="0"/>
              </a:rPr>
              <a:t>CARRERA ADMINISTRATIVA</a:t>
            </a:r>
          </a:p>
          <a:p>
            <a:pPr algn="ctr"/>
            <a:r>
              <a:rPr lang="es-ES" sz="800" dirty="0">
                <a:ln w="0"/>
                <a:solidFill>
                  <a:schemeClr val="tx1"/>
                </a:solidFill>
                <a:latin typeface="Arial Narrow" panose="020B0606020202030204" pitchFamily="34" charset="0"/>
                <a:cs typeface="Arial" panose="020B0604020202020204" pitchFamily="34" charset="0"/>
              </a:rPr>
              <a:t>F.I:27/12/21</a:t>
            </a:r>
          </a:p>
          <a:p>
            <a:pPr algn="ctr"/>
            <a:endParaRPr lang="es-CO" sz="800" dirty="0">
              <a:ln w="0"/>
              <a:solidFill>
                <a:schemeClr val="tx1"/>
              </a:solidFill>
              <a:latin typeface="Arial Narrow" panose="020B0606020202030204" pitchFamily="34" charset="0"/>
            </a:endParaRPr>
          </a:p>
        </p:txBody>
      </p:sp>
      <p:sp>
        <p:nvSpPr>
          <p:cNvPr id="21" name="Rectángulo 20">
            <a:extLst>
              <a:ext uri="{FF2B5EF4-FFF2-40B4-BE49-F238E27FC236}">
                <a16:creationId xmlns:a16="http://schemas.microsoft.com/office/drawing/2014/main" id="{6B5399D8-066A-7A13-E7F5-CEB54BB657C0}"/>
              </a:ext>
            </a:extLst>
          </p:cNvPr>
          <p:cNvSpPr/>
          <p:nvPr/>
        </p:nvSpPr>
        <p:spPr>
          <a:xfrm>
            <a:off x="10363435" y="3074810"/>
            <a:ext cx="1549985" cy="102449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 </a:t>
            </a: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BRIGITTE ARIAS MARTINEZ</a:t>
            </a:r>
          </a:p>
          <a:p>
            <a:pPr algn="ctr"/>
            <a:r>
              <a:rPr lang="es-ES" sz="800" dirty="0">
                <a:ln w="0"/>
                <a:solidFill>
                  <a:schemeClr val="tx1"/>
                </a:solidFill>
                <a:latin typeface="Arial Narrow" panose="020B0606020202030204" pitchFamily="34" charset="0"/>
              </a:rPr>
              <a:t>AUXILIAR ADMINISTRATIVA</a:t>
            </a:r>
          </a:p>
          <a:p>
            <a:pPr algn="ctr"/>
            <a:r>
              <a:rPr lang="es-ES" sz="800" dirty="0">
                <a:ln w="0"/>
                <a:solidFill>
                  <a:schemeClr val="tx1"/>
                </a:solidFill>
                <a:latin typeface="Arial Narrow" panose="020B0606020202030204" pitchFamily="34" charset="0"/>
              </a:rPr>
              <a:t>M.V:</a:t>
            </a:r>
            <a:r>
              <a:rPr lang="es-ES" sz="800" dirty="0">
                <a:ln w="0"/>
                <a:solidFill>
                  <a:schemeClr val="tx1"/>
                </a:solidFill>
                <a:latin typeface="Arial Narrow" panose="020B0606020202030204" pitchFamily="34" charset="0"/>
                <a:cs typeface="Arial" panose="020B0604020202020204" pitchFamily="34" charset="0"/>
              </a:rPr>
              <a:t>CARRERA ADMINISTRATIVA</a:t>
            </a:r>
          </a:p>
          <a:p>
            <a:pPr algn="ctr"/>
            <a:r>
              <a:rPr lang="es-ES" sz="800" dirty="0">
                <a:ln w="0"/>
                <a:solidFill>
                  <a:schemeClr val="tx1"/>
                </a:solidFill>
                <a:latin typeface="Arial Narrow" panose="020B0606020202030204" pitchFamily="34" charset="0"/>
                <a:cs typeface="Arial" panose="020B0604020202020204" pitchFamily="34" charset="0"/>
              </a:rPr>
              <a:t>F.I:27/12/21</a:t>
            </a:r>
          </a:p>
          <a:p>
            <a:pPr algn="ctr"/>
            <a:endParaRPr lang="es-ES" sz="800" dirty="0">
              <a:ln w="0"/>
              <a:solidFill>
                <a:schemeClr val="tx1"/>
              </a:solidFill>
              <a:latin typeface="Arial Narrow" panose="020B0606020202030204" pitchFamily="34" charset="0"/>
            </a:endParaRPr>
          </a:p>
          <a:p>
            <a:pPr algn="ctr"/>
            <a:endParaRPr lang="es-CO" sz="800" dirty="0">
              <a:ln w="0"/>
              <a:solidFill>
                <a:schemeClr val="tx1"/>
              </a:solidFill>
              <a:latin typeface="Arial Narrow" panose="020B0606020202030204" pitchFamily="34" charset="0"/>
            </a:endParaRPr>
          </a:p>
        </p:txBody>
      </p:sp>
      <p:sp>
        <p:nvSpPr>
          <p:cNvPr id="22" name="Rectángulo 21">
            <a:extLst>
              <a:ext uri="{FF2B5EF4-FFF2-40B4-BE49-F238E27FC236}">
                <a16:creationId xmlns:a16="http://schemas.microsoft.com/office/drawing/2014/main" id="{37E925FE-D79B-138E-1B36-3D432D43B708}"/>
              </a:ext>
            </a:extLst>
          </p:cNvPr>
          <p:cNvSpPr/>
          <p:nvPr/>
        </p:nvSpPr>
        <p:spPr>
          <a:xfrm>
            <a:off x="8143466" y="4639143"/>
            <a:ext cx="1360378" cy="2739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800" dirty="0">
                <a:ln w="0"/>
                <a:solidFill>
                  <a:schemeClr val="tx1"/>
                </a:solidFill>
                <a:latin typeface="Arial Narrow" panose="020B0606020202030204" pitchFamily="34" charset="0"/>
              </a:rPr>
              <a:t>OPERARIO</a:t>
            </a:r>
            <a:endParaRPr lang="es-CO" sz="800" dirty="0">
              <a:ln w="0"/>
              <a:solidFill>
                <a:schemeClr val="tx1"/>
              </a:solidFill>
              <a:latin typeface="Arial Narrow" panose="020B0606020202030204" pitchFamily="34" charset="0"/>
            </a:endParaRPr>
          </a:p>
        </p:txBody>
      </p:sp>
      <p:sp>
        <p:nvSpPr>
          <p:cNvPr id="23" name="Rectángulo 22">
            <a:extLst>
              <a:ext uri="{FF2B5EF4-FFF2-40B4-BE49-F238E27FC236}">
                <a16:creationId xmlns:a16="http://schemas.microsoft.com/office/drawing/2014/main" id="{DFDB0CF2-2609-E6D3-6CF2-F19EF611256E}"/>
              </a:ext>
            </a:extLst>
          </p:cNvPr>
          <p:cNvSpPr/>
          <p:nvPr/>
        </p:nvSpPr>
        <p:spPr>
          <a:xfrm>
            <a:off x="502489" y="2503022"/>
            <a:ext cx="1803172" cy="95294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900" dirty="0">
              <a:ln w="0"/>
              <a:solidFill>
                <a:schemeClr val="tx1"/>
              </a:solidFill>
              <a:latin typeface="Arial Narrow" panose="020B0606020202030204" pitchFamily="34" charset="0"/>
            </a:endParaRPr>
          </a:p>
          <a:p>
            <a:pPr algn="ctr"/>
            <a:endParaRPr lang="es-ES" sz="900" dirty="0">
              <a:ln w="0"/>
              <a:solidFill>
                <a:schemeClr val="tx1"/>
              </a:solidFill>
              <a:latin typeface="Arial Narrow" panose="020B0606020202030204" pitchFamily="34" charset="0"/>
            </a:endParaRPr>
          </a:p>
          <a:p>
            <a:pPr algn="ctr"/>
            <a:endParaRPr lang="es-ES" sz="900" dirty="0">
              <a:ln w="0"/>
              <a:solidFill>
                <a:schemeClr val="tx1"/>
              </a:solidFill>
              <a:latin typeface="Arial Narrow" panose="020B0606020202030204" pitchFamily="34" charset="0"/>
            </a:endParaRPr>
          </a:p>
          <a:p>
            <a:pPr algn="ctr"/>
            <a:endParaRPr lang="es-ES" sz="900" dirty="0">
              <a:ln w="0"/>
              <a:solidFill>
                <a:schemeClr val="tx1"/>
              </a:solidFill>
              <a:latin typeface="Arial Narrow" panose="020B0606020202030204" pitchFamily="34" charset="0"/>
            </a:endParaRPr>
          </a:p>
          <a:p>
            <a:pPr algn="ctr"/>
            <a:endParaRPr lang="es-ES" sz="9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GLADYS MARCELA MARTINEZ TORRES</a:t>
            </a:r>
          </a:p>
          <a:p>
            <a:pPr algn="ctr"/>
            <a:r>
              <a:rPr lang="es-ES" sz="800" dirty="0">
                <a:ln w="0"/>
                <a:solidFill>
                  <a:schemeClr val="tx1"/>
                </a:solidFill>
                <a:latin typeface="Arial Narrow" panose="020B0606020202030204" pitchFamily="34" charset="0"/>
              </a:rPr>
              <a:t>PROFESIONAL ESPECIALIZADO</a:t>
            </a:r>
          </a:p>
          <a:p>
            <a:pPr algn="ctr"/>
            <a:r>
              <a:rPr lang="es-ES" sz="800" dirty="0">
                <a:ln w="0"/>
                <a:solidFill>
                  <a:schemeClr val="tx1"/>
                </a:solidFill>
                <a:latin typeface="Arial Narrow" panose="020B0606020202030204" pitchFamily="34" charset="0"/>
              </a:rPr>
              <a:t>M.V:</a:t>
            </a:r>
            <a:r>
              <a:rPr lang="es-ES" sz="800" dirty="0">
                <a:ln w="0"/>
                <a:solidFill>
                  <a:schemeClr val="tx1"/>
                </a:solidFill>
                <a:latin typeface="Arial Narrow" panose="020B0606020202030204" pitchFamily="34" charset="0"/>
                <a:cs typeface="Arial" panose="020B0604020202020204" pitchFamily="34" charset="0"/>
              </a:rPr>
              <a:t>CARRERA ADMINISTRATIVA</a:t>
            </a:r>
          </a:p>
          <a:p>
            <a:pPr algn="ctr"/>
            <a:r>
              <a:rPr lang="es-ES" sz="800" dirty="0">
                <a:ln w="0"/>
                <a:solidFill>
                  <a:schemeClr val="tx1"/>
                </a:solidFill>
                <a:latin typeface="Arial Narrow" panose="020B0606020202030204" pitchFamily="34" charset="0"/>
                <a:cs typeface="Arial" panose="020B0604020202020204" pitchFamily="34" charset="0"/>
              </a:rPr>
              <a:t>F.I:24/01/2022</a:t>
            </a:r>
          </a:p>
          <a:p>
            <a:pPr algn="ctr"/>
            <a:endParaRPr lang="es-ES" sz="900" dirty="0">
              <a:ln w="0"/>
              <a:solidFill>
                <a:schemeClr val="tx1"/>
              </a:solidFill>
              <a:latin typeface="Arial Narrow" panose="020B0606020202030204" pitchFamily="34" charset="0"/>
            </a:endParaRPr>
          </a:p>
          <a:p>
            <a:pPr algn="ctr"/>
            <a:r>
              <a:rPr lang="es-ES" sz="900" dirty="0">
                <a:ln w="0"/>
                <a:solidFill>
                  <a:schemeClr val="tx1"/>
                </a:solidFill>
                <a:latin typeface="Arial Narrow" panose="020B0606020202030204" pitchFamily="34" charset="0"/>
              </a:rPr>
              <a:t> </a:t>
            </a:r>
            <a:endParaRPr lang="es-CO" sz="900" dirty="0">
              <a:ln w="0"/>
              <a:solidFill>
                <a:schemeClr val="tx1"/>
              </a:solidFill>
              <a:latin typeface="Arial Narrow" panose="020B0606020202030204" pitchFamily="34" charset="0"/>
            </a:endParaRPr>
          </a:p>
        </p:txBody>
      </p:sp>
      <p:sp>
        <p:nvSpPr>
          <p:cNvPr id="24" name="Rectángulo 23">
            <a:extLst>
              <a:ext uri="{FF2B5EF4-FFF2-40B4-BE49-F238E27FC236}">
                <a16:creationId xmlns:a16="http://schemas.microsoft.com/office/drawing/2014/main" id="{7ABCA789-9557-9972-FC3B-1145AE83ED69}"/>
              </a:ext>
            </a:extLst>
          </p:cNvPr>
          <p:cNvSpPr/>
          <p:nvPr/>
        </p:nvSpPr>
        <p:spPr>
          <a:xfrm>
            <a:off x="1747916" y="4654868"/>
            <a:ext cx="1732984" cy="103897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900" b="1" dirty="0">
              <a:ln w="0"/>
              <a:solidFill>
                <a:schemeClr val="tx1"/>
              </a:solidFill>
              <a:latin typeface="Arial" panose="020B0604020202020204" pitchFamily="34" charset="0"/>
              <a:cs typeface="Arial" panose="020B0604020202020204" pitchFamily="34" charset="0"/>
            </a:endParaRPr>
          </a:p>
          <a:p>
            <a:pPr algn="ctr"/>
            <a:endParaRPr lang="es-ES" sz="900" b="1" dirty="0">
              <a:ln w="0"/>
              <a:solidFill>
                <a:schemeClr val="tx1"/>
              </a:solidFill>
              <a:latin typeface="Arial Narrow" panose="020B0606020202030204" pitchFamily="34" charset="0"/>
              <a:cs typeface="Arial" panose="020B0604020202020204" pitchFamily="34" charset="0"/>
            </a:endParaRPr>
          </a:p>
          <a:p>
            <a:pPr algn="ctr"/>
            <a:endParaRPr lang="es-ES" sz="900" b="1" dirty="0">
              <a:ln w="0"/>
              <a:solidFill>
                <a:schemeClr val="tx1"/>
              </a:solidFill>
              <a:latin typeface="Arial Narrow" panose="020B0606020202030204" pitchFamily="34" charset="0"/>
              <a:cs typeface="Arial" panose="020B0604020202020204" pitchFamily="34" charset="0"/>
            </a:endParaRPr>
          </a:p>
          <a:p>
            <a:pPr algn="ctr"/>
            <a:endParaRPr lang="es-ES" sz="900" b="1" dirty="0">
              <a:ln w="0"/>
              <a:solidFill>
                <a:schemeClr val="tx1"/>
              </a:solidFill>
              <a:latin typeface="Arial Narrow" panose="020B0606020202030204" pitchFamily="34" charset="0"/>
              <a:cs typeface="Arial" panose="020B0604020202020204" pitchFamily="34" charset="0"/>
            </a:endParaRPr>
          </a:p>
          <a:p>
            <a:pPr algn="ctr"/>
            <a:r>
              <a:rPr lang="es-ES" sz="800" dirty="0">
                <a:ln w="0"/>
                <a:solidFill>
                  <a:schemeClr val="tx1"/>
                </a:solidFill>
                <a:latin typeface="Arial Narrow" panose="020B0606020202030204" pitchFamily="34" charset="0"/>
                <a:cs typeface="Arial" panose="020B0604020202020204" pitchFamily="34" charset="0"/>
              </a:rPr>
              <a:t>ALEXANDRA RODRIGUEZ ROZO</a:t>
            </a:r>
          </a:p>
          <a:p>
            <a:pPr algn="ctr"/>
            <a:r>
              <a:rPr lang="es-ES" sz="800" dirty="0">
                <a:ln w="0"/>
                <a:solidFill>
                  <a:schemeClr val="tx1"/>
                </a:solidFill>
                <a:latin typeface="Arial Narrow" panose="020B0606020202030204" pitchFamily="34" charset="0"/>
                <a:cs typeface="Arial" panose="020B0604020202020204" pitchFamily="34" charset="0"/>
              </a:rPr>
              <a:t>AUXILIAR ADMINISTRATIVA</a:t>
            </a:r>
          </a:p>
          <a:p>
            <a:pPr algn="ctr"/>
            <a:r>
              <a:rPr lang="es-ES" sz="800" dirty="0">
                <a:ln w="0"/>
                <a:solidFill>
                  <a:schemeClr val="tx1"/>
                </a:solidFill>
                <a:latin typeface="Arial Narrow" panose="020B0606020202030204" pitchFamily="34" charset="0"/>
                <a:cs typeface="Arial" panose="020B0604020202020204" pitchFamily="34" charset="0"/>
              </a:rPr>
              <a:t>M.V: CARRERA ADMINISTRATIVA</a:t>
            </a:r>
          </a:p>
          <a:p>
            <a:pPr algn="ctr"/>
            <a:r>
              <a:rPr lang="es-ES" sz="800" dirty="0">
                <a:ln w="0"/>
                <a:solidFill>
                  <a:schemeClr val="tx1"/>
                </a:solidFill>
                <a:latin typeface="Arial Narrow" panose="020B0606020202030204" pitchFamily="34" charset="0"/>
                <a:cs typeface="Arial" panose="020B0604020202020204" pitchFamily="34" charset="0"/>
              </a:rPr>
              <a:t>F.I:31/12/2010</a:t>
            </a:r>
            <a:endParaRPr lang="es-CO" sz="800" dirty="0">
              <a:ln w="0"/>
              <a:solidFill>
                <a:schemeClr val="tx1"/>
              </a:solidFill>
              <a:latin typeface="Arial Narrow" panose="020B060602020203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370F4649-8B9D-BB60-1444-9426E89874F7}"/>
              </a:ext>
            </a:extLst>
          </p:cNvPr>
          <p:cNvSpPr/>
          <p:nvPr/>
        </p:nvSpPr>
        <p:spPr>
          <a:xfrm>
            <a:off x="1723439" y="3579097"/>
            <a:ext cx="1732984" cy="952942"/>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1000" b="1" dirty="0">
              <a:ln w="0"/>
              <a:solidFill>
                <a:schemeClr val="tx1"/>
              </a:solidFill>
              <a:latin typeface="Arial Narrow" panose="020B0606020202030204" pitchFamily="34" charset="0"/>
            </a:endParaRPr>
          </a:p>
          <a:p>
            <a:pPr algn="ctr"/>
            <a:endParaRPr lang="es-ES" sz="1000" b="1" dirty="0">
              <a:ln w="0"/>
              <a:solidFill>
                <a:schemeClr val="tx1"/>
              </a:solidFill>
              <a:latin typeface="Arial Narrow" panose="020B0606020202030204" pitchFamily="34" charset="0"/>
            </a:endParaRPr>
          </a:p>
          <a:p>
            <a:pPr algn="ctr"/>
            <a:endParaRPr lang="es-ES" sz="900" b="1"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ALEXANDRA HERRERA AGUILAR </a:t>
            </a:r>
          </a:p>
          <a:p>
            <a:pPr algn="ctr"/>
            <a:r>
              <a:rPr lang="es-ES" sz="800" dirty="0">
                <a:ln w="0"/>
                <a:solidFill>
                  <a:schemeClr val="tx1"/>
                </a:solidFill>
                <a:latin typeface="Arial Narrow" panose="020B0606020202030204" pitchFamily="34" charset="0"/>
              </a:rPr>
              <a:t>JEFE CONTROL INTERNO </a:t>
            </a:r>
            <a:endParaRPr lang="es-CO"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M.V: PERIODO FIJO</a:t>
            </a:r>
          </a:p>
          <a:p>
            <a:pPr algn="ctr"/>
            <a:r>
              <a:rPr lang="es-ES" sz="800" dirty="0">
                <a:ln w="0"/>
                <a:solidFill>
                  <a:schemeClr val="tx1"/>
                </a:solidFill>
                <a:latin typeface="Arial Narrow" panose="020B0606020202030204" pitchFamily="34" charset="0"/>
              </a:rPr>
              <a:t>F.I: 1/01/2022</a:t>
            </a:r>
            <a:endParaRPr lang="es-CO" sz="800" dirty="0">
              <a:ln w="0"/>
              <a:solidFill>
                <a:schemeClr val="tx1"/>
              </a:solidFill>
              <a:latin typeface="Arial Narrow" panose="020B0606020202030204" pitchFamily="34" charset="0"/>
            </a:endParaRPr>
          </a:p>
        </p:txBody>
      </p:sp>
      <p:pic>
        <p:nvPicPr>
          <p:cNvPr id="27" name="Imagen 26">
            <a:extLst>
              <a:ext uri="{FF2B5EF4-FFF2-40B4-BE49-F238E27FC236}">
                <a16:creationId xmlns:a16="http://schemas.microsoft.com/office/drawing/2014/main" id="{141A248A-33E6-25D4-1F07-FBB7F01DDA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44915" y="3608498"/>
            <a:ext cx="605377" cy="405864"/>
          </a:xfrm>
          <a:prstGeom prst="rect">
            <a:avLst/>
          </a:prstGeom>
        </p:spPr>
      </p:pic>
      <p:pic>
        <p:nvPicPr>
          <p:cNvPr id="29" name="Imagen 28">
            <a:extLst>
              <a:ext uri="{FF2B5EF4-FFF2-40B4-BE49-F238E27FC236}">
                <a16:creationId xmlns:a16="http://schemas.microsoft.com/office/drawing/2014/main" id="{1CEF57FD-CBB2-8BEA-A97F-7445DF5E0A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2223" y="3587056"/>
            <a:ext cx="503345" cy="417885"/>
          </a:xfrm>
          <a:prstGeom prst="rect">
            <a:avLst/>
          </a:prstGeom>
        </p:spPr>
      </p:pic>
      <p:pic>
        <p:nvPicPr>
          <p:cNvPr id="31" name="Imagen 30">
            <a:extLst>
              <a:ext uri="{FF2B5EF4-FFF2-40B4-BE49-F238E27FC236}">
                <a16:creationId xmlns:a16="http://schemas.microsoft.com/office/drawing/2014/main" id="{98A43B28-7908-AA01-FCE5-62B18649A5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0794" y="4665383"/>
            <a:ext cx="647026" cy="520796"/>
          </a:xfrm>
          <a:prstGeom prst="rect">
            <a:avLst/>
          </a:prstGeom>
        </p:spPr>
      </p:pic>
      <p:sp>
        <p:nvSpPr>
          <p:cNvPr id="32" name="Rectángulo 31">
            <a:extLst>
              <a:ext uri="{FF2B5EF4-FFF2-40B4-BE49-F238E27FC236}">
                <a16:creationId xmlns:a16="http://schemas.microsoft.com/office/drawing/2014/main" id="{392DAAD0-6DDA-38EA-B2BC-63F48F1EC162}"/>
              </a:ext>
            </a:extLst>
          </p:cNvPr>
          <p:cNvSpPr/>
          <p:nvPr/>
        </p:nvSpPr>
        <p:spPr>
          <a:xfrm>
            <a:off x="2728351" y="2749087"/>
            <a:ext cx="1521812" cy="369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900" dirty="0">
              <a:ln w="0"/>
              <a:solidFill>
                <a:schemeClr val="tx1"/>
              </a:solidFill>
              <a:latin typeface="Arial Narrow" panose="020B0606020202030204" pitchFamily="34" charset="0"/>
            </a:endParaRPr>
          </a:p>
          <a:p>
            <a:pPr algn="ctr"/>
            <a:endParaRPr lang="es-ES" sz="9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VACANTE</a:t>
            </a:r>
          </a:p>
          <a:p>
            <a:pPr algn="ctr"/>
            <a:r>
              <a:rPr lang="es-ES" sz="800" dirty="0">
                <a:ln w="0"/>
                <a:solidFill>
                  <a:schemeClr val="tx1"/>
                </a:solidFill>
                <a:latin typeface="Arial Narrow" panose="020B0606020202030204" pitchFamily="34" charset="0"/>
              </a:rPr>
              <a:t>PROFESIONAL ESPECIALIZADO</a:t>
            </a:r>
          </a:p>
          <a:p>
            <a:pPr algn="ctr"/>
            <a:endParaRPr lang="es-ES" sz="900" dirty="0">
              <a:ln w="0"/>
              <a:solidFill>
                <a:schemeClr val="tx1"/>
              </a:solidFill>
              <a:latin typeface="Arial Narrow" panose="020B0606020202030204" pitchFamily="34" charset="0"/>
            </a:endParaRPr>
          </a:p>
          <a:p>
            <a:pPr algn="ctr"/>
            <a:r>
              <a:rPr lang="es-ES" sz="900" dirty="0">
                <a:ln w="0"/>
                <a:solidFill>
                  <a:schemeClr val="tx1"/>
                </a:solidFill>
                <a:latin typeface="Arial Narrow" panose="020B0606020202030204" pitchFamily="34" charset="0"/>
              </a:rPr>
              <a:t> </a:t>
            </a:r>
            <a:endParaRPr lang="es-CO" sz="900" dirty="0">
              <a:ln w="0"/>
              <a:solidFill>
                <a:schemeClr val="tx1"/>
              </a:solidFill>
              <a:latin typeface="Arial Narrow" panose="020B0606020202030204" pitchFamily="34" charset="0"/>
            </a:endParaRPr>
          </a:p>
        </p:txBody>
      </p:sp>
      <p:pic>
        <p:nvPicPr>
          <p:cNvPr id="34" name="Imagen 33">
            <a:extLst>
              <a:ext uri="{FF2B5EF4-FFF2-40B4-BE49-F238E27FC236}">
                <a16:creationId xmlns:a16="http://schemas.microsoft.com/office/drawing/2014/main" id="{8436076A-01A3-A96E-607E-F18D9A65E5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6067" y="2522510"/>
            <a:ext cx="526685" cy="418398"/>
          </a:xfrm>
          <a:prstGeom prst="rect">
            <a:avLst/>
          </a:prstGeom>
        </p:spPr>
      </p:pic>
      <p:cxnSp>
        <p:nvCxnSpPr>
          <p:cNvPr id="36" name="Conector: angular 35">
            <a:extLst>
              <a:ext uri="{FF2B5EF4-FFF2-40B4-BE49-F238E27FC236}">
                <a16:creationId xmlns:a16="http://schemas.microsoft.com/office/drawing/2014/main" id="{EBA83945-C517-110B-9945-4112CD0B120F}"/>
              </a:ext>
            </a:extLst>
          </p:cNvPr>
          <p:cNvCxnSpPr>
            <a:cxnSpLocks/>
            <a:endCxn id="14" idx="3"/>
          </p:cNvCxnSpPr>
          <p:nvPr/>
        </p:nvCxnSpPr>
        <p:spPr>
          <a:xfrm rot="10800000">
            <a:off x="3601114" y="2211391"/>
            <a:ext cx="1419287" cy="43155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Conector: angular 40">
            <a:extLst>
              <a:ext uri="{FF2B5EF4-FFF2-40B4-BE49-F238E27FC236}">
                <a16:creationId xmlns:a16="http://schemas.microsoft.com/office/drawing/2014/main" id="{0EF36F3C-D350-2E51-BB0B-25860FAC5B44}"/>
              </a:ext>
            </a:extLst>
          </p:cNvPr>
          <p:cNvCxnSpPr>
            <a:cxnSpLocks/>
            <a:endCxn id="16" idx="1"/>
          </p:cNvCxnSpPr>
          <p:nvPr/>
        </p:nvCxnSpPr>
        <p:spPr>
          <a:xfrm flipV="1">
            <a:off x="7171597" y="2285244"/>
            <a:ext cx="730583" cy="342577"/>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0" name="Conector recto 49">
            <a:extLst>
              <a:ext uri="{FF2B5EF4-FFF2-40B4-BE49-F238E27FC236}">
                <a16:creationId xmlns:a16="http://schemas.microsoft.com/office/drawing/2014/main" id="{20140AEB-ED74-213F-9A02-A13BA1DC5785}"/>
              </a:ext>
            </a:extLst>
          </p:cNvPr>
          <p:cNvCxnSpPr>
            <a:stCxn id="7" idx="2"/>
            <a:endCxn id="9" idx="0"/>
          </p:cNvCxnSpPr>
          <p:nvPr/>
        </p:nvCxnSpPr>
        <p:spPr>
          <a:xfrm>
            <a:off x="6096000" y="1773665"/>
            <a:ext cx="0" cy="95604"/>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Conector recto 51">
            <a:extLst>
              <a:ext uri="{FF2B5EF4-FFF2-40B4-BE49-F238E27FC236}">
                <a16:creationId xmlns:a16="http://schemas.microsoft.com/office/drawing/2014/main" id="{35FA575C-1982-7EDF-B9F4-3AABF2FE61AC}"/>
              </a:ext>
            </a:extLst>
          </p:cNvPr>
          <p:cNvCxnSpPr>
            <a:cxnSpLocks/>
            <a:stCxn id="9" idx="2"/>
            <a:endCxn id="10" idx="0"/>
          </p:cNvCxnSpPr>
          <p:nvPr/>
        </p:nvCxnSpPr>
        <p:spPr>
          <a:xfrm>
            <a:off x="6096000" y="2196453"/>
            <a:ext cx="0" cy="99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D9E62F79-E757-8BF6-BB25-BF30D8EC1963}"/>
              </a:ext>
            </a:extLst>
          </p:cNvPr>
          <p:cNvCxnSpPr>
            <a:cxnSpLocks/>
          </p:cNvCxnSpPr>
          <p:nvPr/>
        </p:nvCxnSpPr>
        <p:spPr>
          <a:xfrm>
            <a:off x="5750983" y="3336982"/>
            <a:ext cx="0" cy="1858261"/>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56" name="Conector recto de flecha 55">
            <a:extLst>
              <a:ext uri="{FF2B5EF4-FFF2-40B4-BE49-F238E27FC236}">
                <a16:creationId xmlns:a16="http://schemas.microsoft.com/office/drawing/2014/main" id="{16E9B471-5EC2-39EC-49B0-C80238B1F971}"/>
              </a:ext>
            </a:extLst>
          </p:cNvPr>
          <p:cNvCxnSpPr>
            <a:cxnSpLocks/>
            <a:endCxn id="25" idx="3"/>
          </p:cNvCxnSpPr>
          <p:nvPr/>
        </p:nvCxnSpPr>
        <p:spPr>
          <a:xfrm flipH="1">
            <a:off x="3456423" y="4055568"/>
            <a:ext cx="22945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Conector recto de flecha 60">
            <a:extLst>
              <a:ext uri="{FF2B5EF4-FFF2-40B4-BE49-F238E27FC236}">
                <a16:creationId xmlns:a16="http://schemas.microsoft.com/office/drawing/2014/main" id="{1B844F22-7E70-168A-7F83-113743EBE65D}"/>
              </a:ext>
            </a:extLst>
          </p:cNvPr>
          <p:cNvCxnSpPr>
            <a:cxnSpLocks/>
            <a:endCxn id="24" idx="3"/>
          </p:cNvCxnSpPr>
          <p:nvPr/>
        </p:nvCxnSpPr>
        <p:spPr>
          <a:xfrm flipH="1">
            <a:off x="3480900" y="5174357"/>
            <a:ext cx="227008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3" name="Conector recto de flecha 62">
            <a:extLst>
              <a:ext uri="{FF2B5EF4-FFF2-40B4-BE49-F238E27FC236}">
                <a16:creationId xmlns:a16="http://schemas.microsoft.com/office/drawing/2014/main" id="{DE19A731-C686-05E3-DE2A-9D6B6AF07081}"/>
              </a:ext>
            </a:extLst>
          </p:cNvPr>
          <p:cNvCxnSpPr>
            <a:cxnSpLocks/>
          </p:cNvCxnSpPr>
          <p:nvPr/>
        </p:nvCxnSpPr>
        <p:spPr>
          <a:xfrm flipH="1">
            <a:off x="3196045" y="2304965"/>
            <a:ext cx="9786" cy="4441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7" name="Conector recto de flecha 66">
            <a:extLst>
              <a:ext uri="{FF2B5EF4-FFF2-40B4-BE49-F238E27FC236}">
                <a16:creationId xmlns:a16="http://schemas.microsoft.com/office/drawing/2014/main" id="{1E310B8B-5CCF-1E25-47E4-3578FC3C4C16}"/>
              </a:ext>
            </a:extLst>
          </p:cNvPr>
          <p:cNvCxnSpPr>
            <a:cxnSpLocks/>
          </p:cNvCxnSpPr>
          <p:nvPr/>
        </p:nvCxnSpPr>
        <p:spPr>
          <a:xfrm>
            <a:off x="1582084" y="2276640"/>
            <a:ext cx="0" cy="2263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71" name="Imagen 70">
            <a:extLst>
              <a:ext uri="{FF2B5EF4-FFF2-40B4-BE49-F238E27FC236}">
                <a16:creationId xmlns:a16="http://schemas.microsoft.com/office/drawing/2014/main" id="{4BA1ABDE-4788-C8AA-C7AB-56C0CAEF330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7191" y="2472225"/>
            <a:ext cx="577408" cy="500387"/>
          </a:xfrm>
          <a:prstGeom prst="rect">
            <a:avLst/>
          </a:prstGeom>
        </p:spPr>
      </p:pic>
      <p:cxnSp>
        <p:nvCxnSpPr>
          <p:cNvPr id="83" name="Conector recto de flecha 82">
            <a:extLst>
              <a:ext uri="{FF2B5EF4-FFF2-40B4-BE49-F238E27FC236}">
                <a16:creationId xmlns:a16="http://schemas.microsoft.com/office/drawing/2014/main" id="{D7720FF0-2DAC-5755-8B64-18DD7CA3D58A}"/>
              </a:ext>
            </a:extLst>
          </p:cNvPr>
          <p:cNvCxnSpPr>
            <a:cxnSpLocks/>
            <a:stCxn id="16" idx="2"/>
            <a:endCxn id="17" idx="0"/>
          </p:cNvCxnSpPr>
          <p:nvPr/>
        </p:nvCxnSpPr>
        <p:spPr>
          <a:xfrm flipH="1">
            <a:off x="8793494" y="2372012"/>
            <a:ext cx="30163" cy="1121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6" name="Conector: angular 95">
            <a:extLst>
              <a:ext uri="{FF2B5EF4-FFF2-40B4-BE49-F238E27FC236}">
                <a16:creationId xmlns:a16="http://schemas.microsoft.com/office/drawing/2014/main" id="{9F68ECF1-F591-ACE2-EF40-C3A0951715D5}"/>
              </a:ext>
            </a:extLst>
          </p:cNvPr>
          <p:cNvCxnSpPr>
            <a:cxnSpLocks/>
            <a:stCxn id="17" idx="1"/>
          </p:cNvCxnSpPr>
          <p:nvPr/>
        </p:nvCxnSpPr>
        <p:spPr>
          <a:xfrm rot="10800000" flipV="1">
            <a:off x="7366000" y="2979278"/>
            <a:ext cx="475854" cy="598197"/>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pic>
        <p:nvPicPr>
          <p:cNvPr id="98" name="Imagen 97">
            <a:extLst>
              <a:ext uri="{FF2B5EF4-FFF2-40B4-BE49-F238E27FC236}">
                <a16:creationId xmlns:a16="http://schemas.microsoft.com/office/drawing/2014/main" id="{7FCC196F-138F-F7F3-3632-F50968E3DD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27931" y="1980027"/>
            <a:ext cx="528980" cy="462724"/>
          </a:xfrm>
          <a:prstGeom prst="rect">
            <a:avLst/>
          </a:prstGeom>
        </p:spPr>
      </p:pic>
      <p:pic>
        <p:nvPicPr>
          <p:cNvPr id="103" name="Imagen 102">
            <a:extLst>
              <a:ext uri="{FF2B5EF4-FFF2-40B4-BE49-F238E27FC236}">
                <a16:creationId xmlns:a16="http://schemas.microsoft.com/office/drawing/2014/main" id="{49A64739-C2EB-9FA6-543F-4A902D8D019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895749" y="3093887"/>
            <a:ext cx="474383" cy="484609"/>
          </a:xfrm>
          <a:prstGeom prst="rect">
            <a:avLst/>
          </a:prstGeom>
        </p:spPr>
      </p:pic>
      <p:cxnSp>
        <p:nvCxnSpPr>
          <p:cNvPr id="105" name="Conector recto de flecha 104">
            <a:extLst>
              <a:ext uri="{FF2B5EF4-FFF2-40B4-BE49-F238E27FC236}">
                <a16:creationId xmlns:a16="http://schemas.microsoft.com/office/drawing/2014/main" id="{A880E5A9-D630-094C-03B9-0C1BEC454CA0}"/>
              </a:ext>
            </a:extLst>
          </p:cNvPr>
          <p:cNvCxnSpPr>
            <a:cxnSpLocks/>
            <a:stCxn id="17" idx="2"/>
            <a:endCxn id="22" idx="0"/>
          </p:cNvCxnSpPr>
          <p:nvPr/>
        </p:nvCxnSpPr>
        <p:spPr>
          <a:xfrm>
            <a:off x="8793494" y="3474374"/>
            <a:ext cx="30161" cy="11647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7" name="Conector: angular 106">
            <a:extLst>
              <a:ext uri="{FF2B5EF4-FFF2-40B4-BE49-F238E27FC236}">
                <a16:creationId xmlns:a16="http://schemas.microsoft.com/office/drawing/2014/main" id="{8B8D6DE2-2BD3-8B59-9F4F-FFE7FD2D5DF5}"/>
              </a:ext>
            </a:extLst>
          </p:cNvPr>
          <p:cNvCxnSpPr>
            <a:cxnSpLocks/>
            <a:endCxn id="19" idx="1"/>
          </p:cNvCxnSpPr>
          <p:nvPr/>
        </p:nvCxnSpPr>
        <p:spPr>
          <a:xfrm flipV="1">
            <a:off x="9745133" y="2461420"/>
            <a:ext cx="536181" cy="218864"/>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4" name="Conector: angular 133">
            <a:extLst>
              <a:ext uri="{FF2B5EF4-FFF2-40B4-BE49-F238E27FC236}">
                <a16:creationId xmlns:a16="http://schemas.microsoft.com/office/drawing/2014/main" id="{132A13DD-7520-E6F9-CF22-C744E0E5435C}"/>
              </a:ext>
            </a:extLst>
          </p:cNvPr>
          <p:cNvCxnSpPr>
            <a:cxnSpLocks/>
            <a:stCxn id="17" idx="3"/>
            <a:endCxn id="21" idx="1"/>
          </p:cNvCxnSpPr>
          <p:nvPr/>
        </p:nvCxnSpPr>
        <p:spPr>
          <a:xfrm>
            <a:off x="9745133" y="2979279"/>
            <a:ext cx="618302" cy="60777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43" name="Rectángulo 142">
            <a:extLst>
              <a:ext uri="{FF2B5EF4-FFF2-40B4-BE49-F238E27FC236}">
                <a16:creationId xmlns:a16="http://schemas.microsoft.com/office/drawing/2014/main" id="{F67C0F59-3CEB-9909-9F24-511E91D3E3A8}"/>
              </a:ext>
            </a:extLst>
          </p:cNvPr>
          <p:cNvSpPr/>
          <p:nvPr/>
        </p:nvSpPr>
        <p:spPr>
          <a:xfrm>
            <a:off x="10242034" y="4177717"/>
            <a:ext cx="1781813" cy="103897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 </a:t>
            </a: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LEYDI JOHANA VARGAS RINCON</a:t>
            </a:r>
          </a:p>
          <a:p>
            <a:pPr algn="ctr"/>
            <a:r>
              <a:rPr lang="es-ES" sz="800" dirty="0">
                <a:ln w="0"/>
                <a:solidFill>
                  <a:schemeClr val="tx1"/>
                </a:solidFill>
                <a:latin typeface="Arial Narrow" panose="020B0606020202030204" pitchFamily="34" charset="0"/>
              </a:rPr>
              <a:t>AUXILIAR DE SERVICIOS GENERALES</a:t>
            </a:r>
          </a:p>
          <a:p>
            <a:pPr algn="ctr"/>
            <a:r>
              <a:rPr lang="es-ES" sz="800" dirty="0">
                <a:ln w="0"/>
                <a:solidFill>
                  <a:schemeClr val="tx1"/>
                </a:solidFill>
                <a:latin typeface="Arial Narrow" panose="020B0606020202030204" pitchFamily="34" charset="0"/>
              </a:rPr>
              <a:t>M.V:</a:t>
            </a:r>
            <a:r>
              <a:rPr lang="es-ES" sz="800" dirty="0">
                <a:ln w="0"/>
                <a:solidFill>
                  <a:schemeClr val="tx1"/>
                </a:solidFill>
                <a:latin typeface="Arial Narrow" panose="020B0606020202030204" pitchFamily="34" charset="0"/>
                <a:cs typeface="Arial" panose="020B0604020202020204" pitchFamily="34" charset="0"/>
              </a:rPr>
              <a:t>CARRERA ADMINISTRATIVA</a:t>
            </a:r>
          </a:p>
          <a:p>
            <a:pPr algn="ctr"/>
            <a:r>
              <a:rPr lang="es-ES" sz="800" dirty="0">
                <a:ln w="0"/>
                <a:solidFill>
                  <a:schemeClr val="tx1"/>
                </a:solidFill>
                <a:latin typeface="Arial Narrow" panose="020B0606020202030204" pitchFamily="34" charset="0"/>
                <a:cs typeface="Arial" panose="020B0604020202020204" pitchFamily="34" charset="0"/>
              </a:rPr>
              <a:t>F.I:24/12/2021</a:t>
            </a:r>
            <a:endParaRPr lang="es-ES" sz="800" dirty="0">
              <a:ln w="0"/>
              <a:solidFill>
                <a:schemeClr val="tx1"/>
              </a:solidFill>
              <a:latin typeface="Arial Narrow" panose="020B0606020202030204" pitchFamily="34" charset="0"/>
            </a:endParaRPr>
          </a:p>
          <a:p>
            <a:pPr algn="ctr"/>
            <a:endParaRPr lang="es-CO" sz="800" dirty="0">
              <a:ln w="0"/>
              <a:solidFill>
                <a:schemeClr val="tx1"/>
              </a:solidFill>
              <a:latin typeface="Arial Narrow" panose="020B0606020202030204" pitchFamily="34" charset="0"/>
            </a:endParaRPr>
          </a:p>
        </p:txBody>
      </p:sp>
      <p:pic>
        <p:nvPicPr>
          <p:cNvPr id="146" name="Imagen 145">
            <a:extLst>
              <a:ext uri="{FF2B5EF4-FFF2-40B4-BE49-F238E27FC236}">
                <a16:creationId xmlns:a16="http://schemas.microsoft.com/office/drawing/2014/main" id="{1DA6C117-5B00-E51C-692D-19A77254B50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827931" y="4212337"/>
            <a:ext cx="474383" cy="473382"/>
          </a:xfrm>
          <a:prstGeom prst="rect">
            <a:avLst/>
          </a:prstGeom>
        </p:spPr>
      </p:pic>
      <p:cxnSp>
        <p:nvCxnSpPr>
          <p:cNvPr id="165" name="Conector: angular 164">
            <a:extLst>
              <a:ext uri="{FF2B5EF4-FFF2-40B4-BE49-F238E27FC236}">
                <a16:creationId xmlns:a16="http://schemas.microsoft.com/office/drawing/2014/main" id="{027F0630-0800-92F0-468D-AC1DFD2BE0C1}"/>
              </a:ext>
            </a:extLst>
          </p:cNvPr>
          <p:cNvCxnSpPr>
            <a:cxnSpLocks/>
            <a:endCxn id="143" idx="1"/>
          </p:cNvCxnSpPr>
          <p:nvPr/>
        </p:nvCxnSpPr>
        <p:spPr>
          <a:xfrm rot="16200000" flipH="1">
            <a:off x="9323861" y="3779033"/>
            <a:ext cx="1222832" cy="61351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75" name="Rectángulo 174">
            <a:extLst>
              <a:ext uri="{FF2B5EF4-FFF2-40B4-BE49-F238E27FC236}">
                <a16:creationId xmlns:a16="http://schemas.microsoft.com/office/drawing/2014/main" id="{D1E8D007-FBA8-2B4C-800B-1D085BDA632C}"/>
              </a:ext>
            </a:extLst>
          </p:cNvPr>
          <p:cNvSpPr/>
          <p:nvPr/>
        </p:nvSpPr>
        <p:spPr>
          <a:xfrm>
            <a:off x="5987404" y="5393595"/>
            <a:ext cx="1732984" cy="103897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 </a:t>
            </a:r>
          </a:p>
          <a:p>
            <a:pPr algn="ctr"/>
            <a:r>
              <a:rPr lang="es-ES" sz="800" dirty="0">
                <a:ln w="0"/>
                <a:solidFill>
                  <a:schemeClr val="tx1"/>
                </a:solidFill>
                <a:latin typeface="Arial Narrow" panose="020B0606020202030204" pitchFamily="34" charset="0"/>
              </a:rPr>
              <a:t>JAVIER CAMILO BAYONA BARRERA</a:t>
            </a:r>
          </a:p>
          <a:p>
            <a:pPr algn="ctr"/>
            <a:r>
              <a:rPr lang="es-ES" sz="800" dirty="0">
                <a:ln w="0"/>
                <a:solidFill>
                  <a:schemeClr val="tx1"/>
                </a:solidFill>
                <a:latin typeface="Arial Narrow" panose="020B0606020202030204" pitchFamily="34" charset="0"/>
              </a:rPr>
              <a:t>OPERARIO</a:t>
            </a:r>
          </a:p>
          <a:p>
            <a:pPr algn="ctr"/>
            <a:r>
              <a:rPr lang="es-ES" sz="800" dirty="0">
                <a:ln w="0"/>
                <a:solidFill>
                  <a:schemeClr val="tx1"/>
                </a:solidFill>
                <a:latin typeface="Arial Narrow" panose="020B0606020202030204" pitchFamily="34" charset="0"/>
              </a:rPr>
              <a:t>M.V:</a:t>
            </a:r>
            <a:r>
              <a:rPr lang="es-ES" sz="800" dirty="0">
                <a:ln w="0"/>
                <a:solidFill>
                  <a:schemeClr val="tx1"/>
                </a:solidFill>
                <a:latin typeface="Arial Narrow" panose="020B0606020202030204" pitchFamily="34" charset="0"/>
                <a:cs typeface="Arial" panose="020B0604020202020204" pitchFamily="34" charset="0"/>
              </a:rPr>
              <a:t>CARRERA ADMINISTRATIVA</a:t>
            </a:r>
          </a:p>
          <a:p>
            <a:pPr algn="ctr"/>
            <a:r>
              <a:rPr lang="es-ES" sz="800" dirty="0">
                <a:ln w="0"/>
                <a:solidFill>
                  <a:schemeClr val="tx1"/>
                </a:solidFill>
                <a:latin typeface="Arial Narrow" panose="020B0606020202030204" pitchFamily="34" charset="0"/>
                <a:cs typeface="Arial" panose="020B0604020202020204" pitchFamily="34" charset="0"/>
              </a:rPr>
              <a:t>F.I:28/12/2021</a:t>
            </a:r>
            <a:endParaRPr lang="es-CO" sz="800" dirty="0">
              <a:ln w="0"/>
              <a:solidFill>
                <a:schemeClr val="tx1"/>
              </a:solidFill>
              <a:latin typeface="Arial Narrow" panose="020B0606020202030204" pitchFamily="34" charset="0"/>
            </a:endParaRPr>
          </a:p>
        </p:txBody>
      </p:sp>
      <p:sp>
        <p:nvSpPr>
          <p:cNvPr id="176" name="Rectángulo 175">
            <a:extLst>
              <a:ext uri="{FF2B5EF4-FFF2-40B4-BE49-F238E27FC236}">
                <a16:creationId xmlns:a16="http://schemas.microsoft.com/office/drawing/2014/main" id="{662517B2-8227-4A3D-79DD-3695B9783969}"/>
              </a:ext>
            </a:extLst>
          </p:cNvPr>
          <p:cNvSpPr/>
          <p:nvPr/>
        </p:nvSpPr>
        <p:spPr>
          <a:xfrm>
            <a:off x="7957163" y="5389584"/>
            <a:ext cx="1732984" cy="103897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 </a:t>
            </a:r>
          </a:p>
          <a:p>
            <a:pPr algn="ctr"/>
            <a:r>
              <a:rPr lang="es-ES" sz="800" dirty="0">
                <a:ln w="0"/>
                <a:solidFill>
                  <a:schemeClr val="tx1"/>
                </a:solidFill>
                <a:latin typeface="Arial Narrow" panose="020B0606020202030204" pitchFamily="34" charset="0"/>
              </a:rPr>
              <a:t>FRANCISCO JAVIER BELTRAN CRUZ</a:t>
            </a:r>
          </a:p>
          <a:p>
            <a:pPr algn="ctr"/>
            <a:r>
              <a:rPr lang="es-ES" sz="800" dirty="0">
                <a:ln w="0"/>
                <a:solidFill>
                  <a:schemeClr val="tx1"/>
                </a:solidFill>
                <a:latin typeface="Arial Narrow" panose="020B0606020202030204" pitchFamily="34" charset="0"/>
              </a:rPr>
              <a:t>OPERARIO</a:t>
            </a:r>
          </a:p>
          <a:p>
            <a:pPr algn="ctr"/>
            <a:r>
              <a:rPr lang="es-ES" sz="800" dirty="0">
                <a:ln w="0"/>
                <a:solidFill>
                  <a:schemeClr val="tx1"/>
                </a:solidFill>
                <a:latin typeface="Arial Narrow" panose="020B0606020202030204" pitchFamily="34" charset="0"/>
              </a:rPr>
              <a:t>M.V:</a:t>
            </a:r>
            <a:r>
              <a:rPr lang="es-ES" sz="800" dirty="0">
                <a:ln w="0"/>
                <a:solidFill>
                  <a:schemeClr val="tx1"/>
                </a:solidFill>
                <a:latin typeface="Arial Narrow" panose="020B0606020202030204" pitchFamily="34" charset="0"/>
                <a:cs typeface="Arial" panose="020B0604020202020204" pitchFamily="34" charset="0"/>
              </a:rPr>
              <a:t>CARRERA ADMINISTRATIVA</a:t>
            </a:r>
          </a:p>
          <a:p>
            <a:pPr algn="ctr"/>
            <a:r>
              <a:rPr lang="es-ES" sz="800" dirty="0">
                <a:ln w="0"/>
                <a:solidFill>
                  <a:schemeClr val="tx1"/>
                </a:solidFill>
                <a:latin typeface="Arial Narrow" panose="020B0606020202030204" pitchFamily="34" charset="0"/>
                <a:cs typeface="Arial" panose="020B0604020202020204" pitchFamily="34" charset="0"/>
              </a:rPr>
              <a:t>F.I:28/12/2021</a:t>
            </a:r>
            <a:endParaRPr lang="es-CO" sz="800" dirty="0">
              <a:ln w="0"/>
              <a:solidFill>
                <a:schemeClr val="tx1"/>
              </a:solidFill>
              <a:latin typeface="Arial Narrow" panose="020B0606020202030204" pitchFamily="34" charset="0"/>
            </a:endParaRPr>
          </a:p>
        </p:txBody>
      </p:sp>
      <p:sp>
        <p:nvSpPr>
          <p:cNvPr id="177" name="Rectángulo 176">
            <a:extLst>
              <a:ext uri="{FF2B5EF4-FFF2-40B4-BE49-F238E27FC236}">
                <a16:creationId xmlns:a16="http://schemas.microsoft.com/office/drawing/2014/main" id="{FC74880B-2AB2-F559-5312-36B6EA39F05C}"/>
              </a:ext>
            </a:extLst>
          </p:cNvPr>
          <p:cNvSpPr/>
          <p:nvPr/>
        </p:nvSpPr>
        <p:spPr>
          <a:xfrm>
            <a:off x="9905868" y="5376157"/>
            <a:ext cx="1781813" cy="103897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endParaRPr lang="es-ES" sz="800" dirty="0">
              <a:ln w="0"/>
              <a:solidFill>
                <a:schemeClr val="tx1"/>
              </a:solidFill>
              <a:latin typeface="Arial Narrow" panose="020B0606020202030204" pitchFamily="34" charset="0"/>
            </a:endParaRPr>
          </a:p>
          <a:p>
            <a:pPr algn="ctr"/>
            <a:r>
              <a:rPr lang="es-ES" sz="800" dirty="0">
                <a:ln w="0"/>
                <a:solidFill>
                  <a:schemeClr val="tx1"/>
                </a:solidFill>
                <a:latin typeface="Arial Narrow" panose="020B0606020202030204" pitchFamily="34" charset="0"/>
              </a:rPr>
              <a:t> </a:t>
            </a:r>
          </a:p>
          <a:p>
            <a:pPr algn="ctr"/>
            <a:r>
              <a:rPr lang="es-ES" sz="800" dirty="0">
                <a:ln w="0"/>
                <a:solidFill>
                  <a:schemeClr val="tx1"/>
                </a:solidFill>
                <a:latin typeface="Arial Narrow" panose="020B0606020202030204" pitchFamily="34" charset="0"/>
              </a:rPr>
              <a:t>CLAUDIA DE JESUS PARRA GUANOME</a:t>
            </a:r>
          </a:p>
          <a:p>
            <a:pPr algn="ctr"/>
            <a:r>
              <a:rPr lang="es-ES" sz="800" dirty="0">
                <a:ln w="0"/>
                <a:solidFill>
                  <a:schemeClr val="tx1"/>
                </a:solidFill>
                <a:latin typeface="Arial Narrow" panose="020B0606020202030204" pitchFamily="34" charset="0"/>
              </a:rPr>
              <a:t>OPERARIO</a:t>
            </a:r>
          </a:p>
          <a:p>
            <a:pPr algn="ctr"/>
            <a:r>
              <a:rPr lang="es-ES" sz="800" dirty="0">
                <a:ln w="0"/>
                <a:solidFill>
                  <a:schemeClr val="tx1"/>
                </a:solidFill>
                <a:latin typeface="Arial Narrow" panose="020B0606020202030204" pitchFamily="34" charset="0"/>
              </a:rPr>
              <a:t>M.V:</a:t>
            </a:r>
            <a:r>
              <a:rPr lang="es-ES" sz="800" dirty="0">
                <a:ln w="0"/>
                <a:solidFill>
                  <a:schemeClr val="tx1"/>
                </a:solidFill>
                <a:latin typeface="Arial Narrow" panose="020B0606020202030204" pitchFamily="34" charset="0"/>
                <a:cs typeface="Arial" panose="020B0604020202020204" pitchFamily="34" charset="0"/>
              </a:rPr>
              <a:t>CARRERA ADMINISTRATIVA</a:t>
            </a:r>
          </a:p>
          <a:p>
            <a:pPr algn="ctr"/>
            <a:r>
              <a:rPr lang="es-ES" sz="800" dirty="0">
                <a:ln w="0"/>
                <a:solidFill>
                  <a:schemeClr val="tx1"/>
                </a:solidFill>
                <a:latin typeface="Arial Narrow" panose="020B0606020202030204" pitchFamily="34" charset="0"/>
                <a:cs typeface="Arial" panose="020B0604020202020204" pitchFamily="34" charset="0"/>
              </a:rPr>
              <a:t>F.I:30/12/2021</a:t>
            </a:r>
            <a:endParaRPr lang="es-CO" sz="800" dirty="0">
              <a:ln w="0"/>
              <a:solidFill>
                <a:schemeClr val="tx1"/>
              </a:solidFill>
              <a:latin typeface="Arial Narrow" panose="020B0606020202030204" pitchFamily="34" charset="0"/>
            </a:endParaRPr>
          </a:p>
        </p:txBody>
      </p:sp>
      <p:pic>
        <p:nvPicPr>
          <p:cNvPr id="179" name="Imagen 178">
            <a:extLst>
              <a:ext uri="{FF2B5EF4-FFF2-40B4-BE49-F238E27FC236}">
                <a16:creationId xmlns:a16="http://schemas.microsoft.com/office/drawing/2014/main" id="{390E8D19-32B3-2AB1-EDDD-E40AAE141DB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19309" y="5421763"/>
            <a:ext cx="554930" cy="428706"/>
          </a:xfrm>
          <a:prstGeom prst="rect">
            <a:avLst/>
          </a:prstGeom>
        </p:spPr>
      </p:pic>
      <p:pic>
        <p:nvPicPr>
          <p:cNvPr id="181" name="Imagen 180">
            <a:extLst>
              <a:ext uri="{FF2B5EF4-FFF2-40B4-BE49-F238E27FC236}">
                <a16:creationId xmlns:a16="http://schemas.microsoft.com/office/drawing/2014/main" id="{E763C352-5D60-DC97-3A64-C093445C2C3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555687" y="5398659"/>
            <a:ext cx="543239" cy="465094"/>
          </a:xfrm>
          <a:prstGeom prst="rect">
            <a:avLst/>
          </a:prstGeom>
        </p:spPr>
      </p:pic>
      <p:pic>
        <p:nvPicPr>
          <p:cNvPr id="183" name="Imagen 182">
            <a:extLst>
              <a:ext uri="{FF2B5EF4-FFF2-40B4-BE49-F238E27FC236}">
                <a16:creationId xmlns:a16="http://schemas.microsoft.com/office/drawing/2014/main" id="{0E62B915-8090-6AB8-BB9C-E1938BB5713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27310" y="5426107"/>
            <a:ext cx="609194" cy="449109"/>
          </a:xfrm>
          <a:prstGeom prst="rect">
            <a:avLst/>
          </a:prstGeom>
        </p:spPr>
      </p:pic>
      <p:cxnSp>
        <p:nvCxnSpPr>
          <p:cNvPr id="189" name="Conector recto de flecha 188">
            <a:extLst>
              <a:ext uri="{FF2B5EF4-FFF2-40B4-BE49-F238E27FC236}">
                <a16:creationId xmlns:a16="http://schemas.microsoft.com/office/drawing/2014/main" id="{4467A564-E5DC-BA61-AE4B-FCA655985277}"/>
              </a:ext>
            </a:extLst>
          </p:cNvPr>
          <p:cNvCxnSpPr>
            <a:cxnSpLocks/>
            <a:stCxn id="22" idx="2"/>
          </p:cNvCxnSpPr>
          <p:nvPr/>
        </p:nvCxnSpPr>
        <p:spPr>
          <a:xfrm>
            <a:off x="8823655" y="4913114"/>
            <a:ext cx="0" cy="4783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3" name="Conector recto de flecha 222">
            <a:extLst>
              <a:ext uri="{FF2B5EF4-FFF2-40B4-BE49-F238E27FC236}">
                <a16:creationId xmlns:a16="http://schemas.microsoft.com/office/drawing/2014/main" id="{DFFF21BF-BFAB-101D-90BA-DCD09A0904B4}"/>
              </a:ext>
            </a:extLst>
          </p:cNvPr>
          <p:cNvCxnSpPr>
            <a:cxnSpLocks/>
            <a:stCxn id="22" idx="1"/>
          </p:cNvCxnSpPr>
          <p:nvPr/>
        </p:nvCxnSpPr>
        <p:spPr>
          <a:xfrm flipH="1">
            <a:off x="7197466" y="4776129"/>
            <a:ext cx="946000" cy="6153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6" name="Conector recto de flecha 225">
            <a:extLst>
              <a:ext uri="{FF2B5EF4-FFF2-40B4-BE49-F238E27FC236}">
                <a16:creationId xmlns:a16="http://schemas.microsoft.com/office/drawing/2014/main" id="{0D63585C-4CF3-5F03-26C5-D46EBA00034A}"/>
              </a:ext>
            </a:extLst>
          </p:cNvPr>
          <p:cNvCxnSpPr>
            <a:cxnSpLocks/>
            <a:stCxn id="22" idx="3"/>
          </p:cNvCxnSpPr>
          <p:nvPr/>
        </p:nvCxnSpPr>
        <p:spPr>
          <a:xfrm>
            <a:off x="9503844" y="4776129"/>
            <a:ext cx="738190" cy="600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758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D8287E5-D90D-88C9-A674-CFB2E54430BF}"/>
              </a:ext>
            </a:extLst>
          </p:cNvPr>
          <p:cNvSpPr txBox="1"/>
          <p:nvPr/>
        </p:nvSpPr>
        <p:spPr>
          <a:xfrm>
            <a:off x="4432679" y="889001"/>
            <a:ext cx="3326641" cy="373436"/>
          </a:xfrm>
          <a:prstGeom prst="rect">
            <a:avLst/>
          </a:prstGeom>
          <a:noFill/>
        </p:spPr>
        <p:txBody>
          <a:bodyPr wrap="square">
            <a:spAutoFit/>
          </a:bodyPr>
          <a:lstStyle/>
          <a:p>
            <a:pPr lvl="1" algn="just">
              <a:lnSpc>
                <a:spcPct val="107000"/>
              </a:lnSpc>
              <a:spcAft>
                <a:spcPts val="800"/>
              </a:spcAft>
            </a:pPr>
            <a:r>
              <a:rPr lang="es-CO" sz="1800" b="1" kern="100" dirty="0">
                <a:effectLst/>
                <a:latin typeface="Arial Narrow" panose="020B0606020202030204" pitchFamily="34" charset="0"/>
                <a:ea typeface="Calibri" panose="020F0502020204030204" pitchFamily="34" charset="0"/>
                <a:cs typeface="Arial" panose="020B0604020202020204" pitchFamily="34" charset="0"/>
              </a:rPr>
              <a:t>APOYOS Y DONACIONES </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D9ABE2A3-DA81-2E9B-31A8-0D9343AC9E1C}"/>
              </a:ext>
            </a:extLst>
          </p:cNvPr>
          <p:cNvSpPr txBox="1"/>
          <p:nvPr/>
        </p:nvSpPr>
        <p:spPr>
          <a:xfrm>
            <a:off x="505535" y="1533086"/>
            <a:ext cx="5590465" cy="5057795"/>
          </a:xfrm>
          <a:prstGeom prst="rect">
            <a:avLst/>
          </a:prstGeom>
          <a:noFill/>
        </p:spPr>
        <p:txBody>
          <a:bodyPr wrap="square">
            <a:spAutoFit/>
          </a:bodyPr>
          <a:lstStyle/>
          <a:p>
            <a:pPr indent="-1270" algn="just">
              <a:spcAft>
                <a:spcPts val="800"/>
              </a:spcAft>
            </a:pPr>
            <a:r>
              <a:rPr lang="es-CO" sz="1200" b="1" kern="100" dirty="0">
                <a:effectLst/>
                <a:latin typeface="Arial" panose="020B0604020202020204" pitchFamily="34" charset="0"/>
                <a:ea typeface="Calibri" panose="020F0502020204030204" pitchFamily="34" charset="0"/>
                <a:cs typeface="Arial" panose="020B0604020202020204" pitchFamily="34" charset="0"/>
              </a:rPr>
              <a:t>Sector Urbano:</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p>
            <a:pPr indent="-1270" algn="just">
              <a:spcAft>
                <a:spcPts val="800"/>
              </a:spcAft>
            </a:pPr>
            <a:r>
              <a:rPr lang="es-CO" sz="1200" b="1" kern="100" dirty="0">
                <a:effectLst/>
                <a:latin typeface="Arial" panose="020B0604020202020204" pitchFamily="34" charset="0"/>
                <a:ea typeface="Calibri" panose="020F0502020204030204" pitchFamily="34" charset="0"/>
                <a:cs typeface="Arial" panose="020B0604020202020204" pitchFamily="34" charset="0"/>
              </a:rPr>
              <a:t> </a:t>
            </a: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Villa Natalia: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Villa </a:t>
            </a:r>
            <a:r>
              <a:rPr lang="es-CO" sz="1200" kern="100" dirty="0" err="1">
                <a:effectLst/>
                <a:latin typeface="Arial" panose="020B0604020202020204" pitchFamily="34" charset="0"/>
                <a:ea typeface="Calibri" panose="020F0502020204030204" pitchFamily="34" charset="0"/>
                <a:cs typeface="Arial" panose="020B0604020202020204" pitchFamily="34" charset="0"/>
              </a:rPr>
              <a:t>Armerita</a:t>
            </a:r>
            <a:r>
              <a:rPr lang="es-CO" sz="1200" kern="100" dirty="0">
                <a:effectLst/>
                <a:latin typeface="Arial" panose="020B0604020202020204" pitchFamily="34" charset="0"/>
                <a:ea typeface="Calibri" panose="020F0502020204030204" pitchFamily="34" charset="0"/>
                <a:cs typeface="Arial" panose="020B0604020202020204" pitchFamily="34" charset="0"/>
              </a:rPr>
              <a:t>: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Caminos de Llano Largo: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 la escuela General Santander: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Eben Ezer manzana C: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Eben Ezer manzana J: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Eben Ezer manzana H: Tableros de baloncesto.</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Eben Ezer manzana L: Tableros de baloncesto.</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barrio Santa Anita: Tableros de baloncesto.</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Parque Max </a:t>
            </a:r>
            <a:r>
              <a:rPr lang="es-CO" sz="1200" kern="100" dirty="0" err="1">
                <a:effectLst/>
                <a:latin typeface="Arial" panose="020B0604020202020204" pitchFamily="34" charset="0"/>
                <a:ea typeface="Calibri" panose="020F0502020204030204" pitchFamily="34" charset="0"/>
                <a:cs typeface="Arial" panose="020B0604020202020204" pitchFamily="34" charset="0"/>
              </a:rPr>
              <a:t>Aya</a:t>
            </a:r>
            <a:r>
              <a:rPr lang="es-CO" sz="1200" kern="100" dirty="0">
                <a:effectLst/>
                <a:latin typeface="Arial" panose="020B0604020202020204" pitchFamily="34" charset="0"/>
                <a:ea typeface="Calibri" panose="020F0502020204030204" pitchFamily="34" charset="0"/>
                <a:cs typeface="Arial" panose="020B0604020202020204" pitchFamily="34" charset="0"/>
              </a:rPr>
              <a:t>: Refuerzo estructuras deportivas.</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pPr>
            <a:r>
              <a:rPr lang="es-CO" sz="1200" kern="100" dirty="0">
                <a:effectLst/>
                <a:latin typeface="Arial" panose="020B0604020202020204" pitchFamily="34" charset="0"/>
                <a:ea typeface="Calibri" panose="020F0502020204030204" pitchFamily="34" charset="0"/>
                <a:cs typeface="Arial" panose="020B0604020202020204" pitchFamily="34" charset="0"/>
              </a:rPr>
              <a:t> </a:t>
            </a:r>
            <a:r>
              <a:rPr lang="es-CO" sz="1200" b="1" kern="100" dirty="0">
                <a:effectLst/>
                <a:latin typeface="Arial" panose="020B0604020202020204" pitchFamily="34" charset="0"/>
                <a:ea typeface="Calibri" panose="020F0502020204030204" pitchFamily="34" charset="0"/>
                <a:cs typeface="Arial" panose="020B0604020202020204" pitchFamily="34" charset="0"/>
              </a:rPr>
              <a:t>Sector Rural:</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p>
            <a:pPr indent="-1270" algn="just">
              <a:spcAft>
                <a:spcPts val="800"/>
              </a:spcAft>
            </a:pPr>
            <a:r>
              <a:rPr lang="es-CO" sz="1200" b="1" kern="100" dirty="0">
                <a:effectLst/>
                <a:latin typeface="Arial" panose="020B0604020202020204" pitchFamily="34" charset="0"/>
                <a:ea typeface="Calibri" panose="020F0502020204030204" pitchFamily="34" charset="0"/>
                <a:cs typeface="Arial" panose="020B0604020202020204" pitchFamily="34" charset="0"/>
              </a:rPr>
              <a:t> </a:t>
            </a: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del colegio Luis Carlos Galán Sarmiento: Tableros de baloncesto.</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 la vereda Palacios: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 la vereda Bochica Centro: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 la vereda Santa Lucia: Pintura para demarcación.</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Arial Narrow" panose="020B0606020202030204" pitchFamily="34" charset="0"/>
              <a:buChar char="-"/>
            </a:pPr>
            <a:r>
              <a:rPr lang="es-CO" sz="1200" kern="100" dirty="0">
                <a:effectLst/>
                <a:latin typeface="Arial" panose="020B0604020202020204" pitchFamily="34" charset="0"/>
                <a:ea typeface="Calibri" panose="020F0502020204030204" pitchFamily="34" charset="0"/>
                <a:cs typeface="Arial" panose="020B0604020202020204" pitchFamily="34" charset="0"/>
              </a:rPr>
              <a:t>Polideportivo de la vereda Viena: Tableros de baloncesto.</a:t>
            </a:r>
            <a:endParaRPr lang="es-CO" sz="12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a:extLst>
              <a:ext uri="{FF2B5EF4-FFF2-40B4-BE49-F238E27FC236}">
                <a16:creationId xmlns:a16="http://schemas.microsoft.com/office/drawing/2014/main" id="{7118CF06-2B60-C3F1-E46A-99D2425918E0}"/>
              </a:ext>
            </a:extLst>
          </p:cNvPr>
          <p:cNvPicPr>
            <a:picLocks noChangeAspect="1"/>
          </p:cNvPicPr>
          <p:nvPr/>
        </p:nvPicPr>
        <p:blipFill>
          <a:blip r:embed="rId4"/>
          <a:stretch>
            <a:fillRect/>
          </a:stretch>
        </p:blipFill>
        <p:spPr>
          <a:xfrm>
            <a:off x="6095999" y="1648244"/>
            <a:ext cx="3919182" cy="4722125"/>
          </a:xfrm>
          <a:prstGeom prst="rect">
            <a:avLst/>
          </a:prstGeom>
        </p:spPr>
      </p:pic>
    </p:spTree>
    <p:extLst>
      <p:ext uri="{BB962C8B-B14F-4D97-AF65-F5344CB8AC3E}">
        <p14:creationId xmlns:p14="http://schemas.microsoft.com/office/powerpoint/2010/main" val="3149490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7681CFD3-171E-6522-E5DD-77BD7DD72F28}"/>
              </a:ext>
            </a:extLst>
          </p:cNvPr>
          <p:cNvSpPr txBox="1"/>
          <p:nvPr/>
        </p:nvSpPr>
        <p:spPr>
          <a:xfrm>
            <a:off x="2732759" y="862288"/>
            <a:ext cx="6630918" cy="369332"/>
          </a:xfrm>
          <a:prstGeom prst="rect">
            <a:avLst/>
          </a:prstGeom>
          <a:noFill/>
        </p:spPr>
        <p:txBody>
          <a:bodyPr wrap="none" rtlCol="0">
            <a:spAutoFit/>
          </a:bodyPr>
          <a:lstStyle/>
          <a:p>
            <a:r>
              <a:rPr lang="es-ES" b="1" dirty="0">
                <a:latin typeface="Arial" panose="020B0604020202020204" pitchFamily="34" charset="0"/>
                <a:cs typeface="Arial" panose="020B0604020202020204" pitchFamily="34" charset="0"/>
              </a:rPr>
              <a:t>PROYECTOS DE INVERSION PUBLICA EJECUTADOS 2022</a:t>
            </a:r>
            <a:endParaRPr lang="es-CO"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0B86903-0DF9-7E93-7DB0-6168AB51D75C}"/>
              </a:ext>
            </a:extLst>
          </p:cNvPr>
          <p:cNvSpPr txBox="1"/>
          <p:nvPr/>
        </p:nvSpPr>
        <p:spPr>
          <a:xfrm>
            <a:off x="631210" y="1231620"/>
            <a:ext cx="4131859" cy="830997"/>
          </a:xfrm>
          <a:prstGeom prst="rect">
            <a:avLst/>
          </a:prstGeom>
          <a:noFill/>
        </p:spPr>
        <p:txBody>
          <a:bodyPr wrap="square">
            <a:spAutoFit/>
          </a:bodyPr>
          <a:lstStyle/>
          <a:p>
            <a:pPr algn="just"/>
            <a:r>
              <a:rPr lang="es-MX" sz="1200" b="1" dirty="0">
                <a:effectLst/>
                <a:latin typeface="Arial" panose="020B0604020202020204" pitchFamily="34" charset="0"/>
                <a:ea typeface="Calibri" panose="020F0502020204030204" pitchFamily="34" charset="0"/>
                <a:cs typeface="Arial" panose="020B0604020202020204" pitchFamily="34" charset="0"/>
              </a:rPr>
              <a:t>COP 2022 073: </a:t>
            </a:r>
            <a:r>
              <a:rPr lang="es-MX" sz="1200" dirty="0">
                <a:effectLst/>
                <a:latin typeface="Arial" panose="020B0604020202020204" pitchFamily="34" charset="0"/>
                <a:ea typeface="Calibri" panose="020F0502020204030204" pitchFamily="34" charset="0"/>
                <a:cs typeface="Arial" panose="020B0604020202020204" pitchFamily="34" charset="0"/>
              </a:rPr>
              <a:t>Construcción de escenario para la practica de deportes urbanos ubicado en el parque de las generaciones del municipio de Fusagasugá, Cundinamarca.</a:t>
            </a:r>
            <a:endParaRPr lang="es-CO" sz="12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0547BBE1-68C8-FE07-6F54-EEEAF2C8FB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194" y="2264479"/>
            <a:ext cx="4265129" cy="3410515"/>
          </a:xfrm>
          <a:prstGeom prst="rect">
            <a:avLst/>
          </a:prstGeom>
        </p:spPr>
      </p:pic>
      <p:sp>
        <p:nvSpPr>
          <p:cNvPr id="12" name="CuadroTexto 11">
            <a:extLst>
              <a:ext uri="{FF2B5EF4-FFF2-40B4-BE49-F238E27FC236}">
                <a16:creationId xmlns:a16="http://schemas.microsoft.com/office/drawing/2014/main" id="{C266C8E1-C313-459E-5200-B53249EBFFB2}"/>
              </a:ext>
            </a:extLst>
          </p:cNvPr>
          <p:cNvSpPr txBox="1"/>
          <p:nvPr/>
        </p:nvSpPr>
        <p:spPr>
          <a:xfrm>
            <a:off x="5437046" y="1667285"/>
            <a:ext cx="4021958" cy="670889"/>
          </a:xfrm>
          <a:prstGeom prst="rect">
            <a:avLst/>
          </a:prstGeom>
          <a:noFill/>
        </p:spPr>
        <p:txBody>
          <a:bodyPr wrap="square">
            <a:spAutoFit/>
          </a:bodyPr>
          <a:lstStyle/>
          <a:p>
            <a:pPr lvl="0">
              <a:lnSpc>
                <a:spcPct val="107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Construcción e instalación de parque infantil en el sector </a:t>
            </a:r>
            <a:r>
              <a:rPr lang="es-MX" sz="1200" dirty="0" err="1">
                <a:latin typeface="Arial" panose="020B0604020202020204" pitchFamily="34" charset="0"/>
                <a:ea typeface="Calibri" panose="020F0502020204030204" pitchFamily="34" charset="0"/>
                <a:cs typeface="Arial" panose="020B0604020202020204" pitchFamily="34" charset="0"/>
              </a:rPr>
              <a:t>B</a:t>
            </a:r>
            <a:r>
              <a:rPr lang="es-MX" sz="1200" dirty="0" err="1">
                <a:effectLst/>
                <a:latin typeface="Arial" panose="020B0604020202020204" pitchFamily="34" charset="0"/>
                <a:ea typeface="Calibri" panose="020F0502020204030204" pitchFamily="34" charset="0"/>
                <a:cs typeface="Arial" panose="020B0604020202020204" pitchFamily="34" charset="0"/>
              </a:rPr>
              <a:t>osachoque</a:t>
            </a:r>
            <a:r>
              <a:rPr lang="es-MX" sz="1200" dirty="0">
                <a:effectLst/>
                <a:latin typeface="Arial" panose="020B0604020202020204" pitchFamily="34" charset="0"/>
                <a:ea typeface="Calibri" panose="020F0502020204030204" pitchFamily="34" charset="0"/>
                <a:cs typeface="Arial" panose="020B0604020202020204" pitchFamily="34" charset="0"/>
              </a:rPr>
              <a:t> del corregimiento occidental del municipio de Fusagasugá</a:t>
            </a:r>
            <a:r>
              <a:rPr lang="es-MX" sz="1200" b="1" dirty="0">
                <a:effectLst/>
                <a:latin typeface="Arial" panose="020B0604020202020204" pitchFamily="34" charset="0"/>
                <a:ea typeface="Calibri" panose="020F0502020204030204" pitchFamily="34" charset="0"/>
                <a:cs typeface="Arial" panose="020B0604020202020204" pitchFamily="34" charset="0"/>
              </a:rPr>
              <a:t>.</a:t>
            </a:r>
            <a:endParaRPr lang="es-CO" sz="12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5D6C3C6B-53EB-2983-1821-2CE409CB4CA9}"/>
              </a:ext>
            </a:extLst>
          </p:cNvPr>
          <p:cNvPicPr>
            <a:picLocks noChangeAspect="1"/>
          </p:cNvPicPr>
          <p:nvPr/>
        </p:nvPicPr>
        <p:blipFill>
          <a:blip r:embed="rId5"/>
          <a:stretch>
            <a:fillRect/>
          </a:stretch>
        </p:blipFill>
        <p:spPr>
          <a:xfrm>
            <a:off x="5568288" y="2445569"/>
            <a:ext cx="3890716" cy="3229426"/>
          </a:xfrm>
          <a:prstGeom prst="rect">
            <a:avLst/>
          </a:prstGeom>
        </p:spPr>
      </p:pic>
      <p:sp>
        <p:nvSpPr>
          <p:cNvPr id="16" name="CuadroTexto 15">
            <a:extLst>
              <a:ext uri="{FF2B5EF4-FFF2-40B4-BE49-F238E27FC236}">
                <a16:creationId xmlns:a16="http://schemas.microsoft.com/office/drawing/2014/main" id="{CDF36778-E486-C021-B9A4-17D545FC903C}"/>
              </a:ext>
            </a:extLst>
          </p:cNvPr>
          <p:cNvSpPr txBox="1"/>
          <p:nvPr/>
        </p:nvSpPr>
        <p:spPr>
          <a:xfrm>
            <a:off x="6754955" y="1297953"/>
            <a:ext cx="2320806" cy="369332"/>
          </a:xfrm>
          <a:prstGeom prst="rect">
            <a:avLst/>
          </a:prstGeom>
          <a:noFill/>
        </p:spPr>
        <p:txBody>
          <a:bodyPr wrap="square">
            <a:spAutoFit/>
          </a:bodyPr>
          <a:lstStyle/>
          <a:p>
            <a:r>
              <a:rPr lang="es-MX" b="1" dirty="0">
                <a:latin typeface="Arial" panose="020B0604020202020204" pitchFamily="34" charset="0"/>
                <a:ea typeface="Calibri" panose="020F0502020204030204" pitchFamily="34" charset="0"/>
                <a:cs typeface="Arial" panose="020B0604020202020204" pitchFamily="34" charset="0"/>
              </a:rPr>
              <a:t>P</a:t>
            </a:r>
            <a:r>
              <a:rPr lang="es-MX" sz="1800" b="1" dirty="0">
                <a:effectLst/>
                <a:latin typeface="Arial" panose="020B0604020202020204" pitchFamily="34" charset="0"/>
                <a:ea typeface="Calibri" panose="020F0502020204030204" pitchFamily="34" charset="0"/>
                <a:cs typeface="Arial" panose="020B0604020202020204" pitchFamily="34" charset="0"/>
              </a:rPr>
              <a:t>arque</a:t>
            </a:r>
            <a:r>
              <a:rPr lang="es-MX" b="1" dirty="0">
                <a:latin typeface="Arial" panose="020B0604020202020204" pitchFamily="34" charset="0"/>
                <a:ea typeface="Calibri" panose="020F0502020204030204" pitchFamily="34" charset="0"/>
                <a:cs typeface="Arial" panose="020B0604020202020204" pitchFamily="34" charset="0"/>
              </a:rPr>
              <a:t>s</a:t>
            </a:r>
            <a:r>
              <a:rPr lang="es-MX" sz="1800" b="1" dirty="0">
                <a:effectLst/>
                <a:latin typeface="Arial" panose="020B0604020202020204" pitchFamily="34" charset="0"/>
                <a:ea typeface="Calibri" panose="020F0502020204030204" pitchFamily="34" charset="0"/>
                <a:cs typeface="Arial" panose="020B0604020202020204" pitchFamily="34" charset="0"/>
              </a:rPr>
              <a:t> infantiles </a:t>
            </a:r>
            <a:endParaRPr lang="es-CO" b="1" dirty="0"/>
          </a:p>
        </p:txBody>
      </p:sp>
    </p:spTree>
    <p:extLst>
      <p:ext uri="{BB962C8B-B14F-4D97-AF65-F5344CB8AC3E}">
        <p14:creationId xmlns:p14="http://schemas.microsoft.com/office/powerpoint/2010/main" val="2077971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3CE1647D-FDA6-D4EF-3494-856C1DB94165}"/>
              </a:ext>
            </a:extLst>
          </p:cNvPr>
          <p:cNvSpPr txBox="1"/>
          <p:nvPr/>
        </p:nvSpPr>
        <p:spPr>
          <a:xfrm>
            <a:off x="672152" y="1113304"/>
            <a:ext cx="4481013" cy="646331"/>
          </a:xfrm>
          <a:prstGeom prst="rect">
            <a:avLst/>
          </a:prstGeom>
          <a:noFill/>
        </p:spPr>
        <p:txBody>
          <a:bodyPr wrap="square">
            <a:spAutoFit/>
          </a:bodyPr>
          <a:lstStyle/>
          <a:p>
            <a:pPr algn="just"/>
            <a:r>
              <a:rPr lang="es-MX" sz="1200" b="1" dirty="0">
                <a:effectLst/>
                <a:latin typeface="Arial" panose="020B0604020202020204" pitchFamily="34" charset="0"/>
                <a:ea typeface="Calibri" panose="020F0502020204030204" pitchFamily="34" charset="0"/>
                <a:cs typeface="Arial" panose="020B0604020202020204" pitchFamily="34" charset="0"/>
              </a:rPr>
              <a:t>CO 2022 170</a:t>
            </a:r>
            <a:r>
              <a:rPr lang="es-MX" sz="1200" dirty="0">
                <a:effectLst/>
                <a:latin typeface="Arial" panose="020B0604020202020204" pitchFamily="34" charset="0"/>
                <a:ea typeface="Calibri" panose="020F0502020204030204" pitchFamily="34" charset="0"/>
                <a:cs typeface="Arial" panose="020B0604020202020204" pitchFamily="34" charset="0"/>
              </a:rPr>
              <a:t>: Construcción e instalación de gimnasios </a:t>
            </a:r>
            <a:r>
              <a:rPr lang="es-MX" sz="1200" dirty="0" err="1">
                <a:effectLst/>
                <a:latin typeface="Arial" panose="020B0604020202020204" pitchFamily="34" charset="0"/>
                <a:ea typeface="Calibri" panose="020F0502020204030204" pitchFamily="34" charset="0"/>
                <a:cs typeface="Arial" panose="020B0604020202020204" pitchFamily="34" charset="0"/>
              </a:rPr>
              <a:t>biosaludables</a:t>
            </a:r>
            <a:r>
              <a:rPr lang="es-MX" sz="1200" dirty="0">
                <a:effectLst/>
                <a:latin typeface="Arial" panose="020B0604020202020204" pitchFamily="34" charset="0"/>
                <a:ea typeface="Calibri" panose="020F0502020204030204" pitchFamily="34" charset="0"/>
                <a:cs typeface="Arial" panose="020B0604020202020204" pitchFamily="34" charset="0"/>
              </a:rPr>
              <a:t> y parques infantiles en el municipio de Fusagasugá, Cundinamarca</a:t>
            </a:r>
            <a:endParaRPr lang="es-CO" sz="1200"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D1A003E2-C376-2888-4250-50432C3B25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153" y="2018737"/>
            <a:ext cx="4201111" cy="1455029"/>
          </a:xfrm>
          <a:prstGeom prst="rect">
            <a:avLst/>
          </a:prstGeom>
        </p:spPr>
      </p:pic>
      <p:sp>
        <p:nvSpPr>
          <p:cNvPr id="14" name="CuadroTexto 13">
            <a:extLst>
              <a:ext uri="{FF2B5EF4-FFF2-40B4-BE49-F238E27FC236}">
                <a16:creationId xmlns:a16="http://schemas.microsoft.com/office/drawing/2014/main" id="{8F77BF4A-64A8-55BD-2863-8A31D1CD2861}"/>
              </a:ext>
            </a:extLst>
          </p:cNvPr>
          <p:cNvSpPr txBox="1"/>
          <p:nvPr/>
        </p:nvSpPr>
        <p:spPr>
          <a:xfrm>
            <a:off x="5227093" y="1121956"/>
            <a:ext cx="4481014" cy="646331"/>
          </a:xfrm>
          <a:prstGeom prst="rect">
            <a:avLst/>
          </a:prstGeom>
          <a:noFill/>
        </p:spPr>
        <p:txBody>
          <a:bodyPr wrap="square">
            <a:spAutoFit/>
          </a:bodyPr>
          <a:lstStyle/>
          <a:p>
            <a:pPr algn="just"/>
            <a:r>
              <a:rPr lang="es-MX" sz="1200" b="1" kern="100" dirty="0">
                <a:effectLst/>
                <a:latin typeface="Arial" panose="020B0604020202020204" pitchFamily="34" charset="0"/>
                <a:ea typeface="Calibri" panose="020F0502020204030204" pitchFamily="34" charset="0"/>
                <a:cs typeface="Arial" panose="020B0604020202020204" pitchFamily="34" charset="0"/>
              </a:rPr>
              <a:t>CO 2022 082: </a:t>
            </a:r>
            <a:r>
              <a:rPr lang="es-MX" sz="1200" dirty="0">
                <a:effectLst/>
                <a:latin typeface="Arial" panose="020B0604020202020204" pitchFamily="34" charset="0"/>
                <a:ea typeface="Calibri" panose="020F0502020204030204" pitchFamily="34" charset="0"/>
                <a:cs typeface="Arial" panose="020B0604020202020204" pitchFamily="34" charset="0"/>
              </a:rPr>
              <a:t>Rehabilitación de la pista atlética ubicada en el estadio de fútbol municipal Fernando Mazuera Villegas del municipio de Fusagasugá, Cundinamarca.</a:t>
            </a:r>
            <a:endParaRPr lang="es-CO" sz="1200"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07299BB3-2F14-D6FF-EEDD-E49B41D220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7093" y="1973971"/>
            <a:ext cx="4481014" cy="1455029"/>
          </a:xfrm>
          <a:prstGeom prst="rect">
            <a:avLst/>
          </a:prstGeom>
        </p:spPr>
      </p:pic>
      <p:sp>
        <p:nvSpPr>
          <p:cNvPr id="20" name="CuadroTexto 19">
            <a:extLst>
              <a:ext uri="{FF2B5EF4-FFF2-40B4-BE49-F238E27FC236}">
                <a16:creationId xmlns:a16="http://schemas.microsoft.com/office/drawing/2014/main" id="{E01461E4-2AE0-53F3-CF01-F37442C6A09F}"/>
              </a:ext>
            </a:extLst>
          </p:cNvPr>
          <p:cNvSpPr txBox="1"/>
          <p:nvPr/>
        </p:nvSpPr>
        <p:spPr>
          <a:xfrm>
            <a:off x="453789" y="3525791"/>
            <a:ext cx="4699376" cy="1158138"/>
          </a:xfrm>
          <a:prstGeom prst="rect">
            <a:avLst/>
          </a:prstGeom>
          <a:noFill/>
        </p:spPr>
        <p:txBody>
          <a:bodyPr wrap="square">
            <a:spAutoFit/>
          </a:bodyPr>
          <a:lstStyle/>
          <a:p>
            <a:pPr lvl="0" algn="just">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CO 2022 171</a:t>
            </a:r>
            <a:r>
              <a:rPr lang="es-MX" sz="1200" b="1" dirty="0">
                <a:effectLst/>
                <a:latin typeface="Arial" panose="020B0604020202020204" pitchFamily="34" charset="0"/>
                <a:ea typeface="Calibri" panose="020F0502020204030204" pitchFamily="34" charset="0"/>
                <a:cs typeface="Arial" panose="020B0604020202020204" pitchFamily="34" charset="0"/>
              </a:rPr>
              <a:t>: </a:t>
            </a:r>
            <a:r>
              <a:rPr lang="es-CO" sz="1200" dirty="0">
                <a:effectLst/>
                <a:latin typeface="Arial" panose="020B0604020202020204" pitchFamily="34" charset="0"/>
                <a:ea typeface="Calibri" panose="020F0502020204030204" pitchFamily="34" charset="0"/>
                <a:cs typeface="Arial" panose="020B0604020202020204" pitchFamily="34" charset="0"/>
              </a:rPr>
              <a:t>Construcción y adecuación de placas polideportivas ubicadas en el barrio manantial comuna occidental, vereda batán alto y el mejoramiento del cerramiento del polideportivo de la cascada corregimiento occidental del municipio de Fusagasugá</a:t>
            </a:r>
            <a:r>
              <a:rPr lang="es-MX" sz="1800" dirty="0">
                <a:effectLst/>
                <a:latin typeface="Arial Narrow" panose="020B0606020202030204" pitchFamily="34" charset="0"/>
                <a:ea typeface="Calibri" panose="020F0502020204030204" pitchFamily="34" charset="0"/>
                <a:cs typeface="Times New Roman" panose="02020603050405020304" pitchFamily="18" charset="0"/>
              </a:rPr>
              <a:t/>
            </a:r>
            <a:br>
              <a:rPr lang="es-MX" sz="1800" dirty="0">
                <a:effectLst/>
                <a:latin typeface="Arial Narrow" panose="020B0606020202030204" pitchFamily="34" charset="0"/>
                <a:ea typeface="Calibri" panose="020F0502020204030204" pitchFamily="34" charset="0"/>
                <a:cs typeface="Times New Roman" panose="02020603050405020304" pitchFamily="18" charset="0"/>
              </a:rPr>
            </a:br>
            <a:endParaRPr lang="es-CO" dirty="0"/>
          </a:p>
        </p:txBody>
      </p:sp>
      <p:pic>
        <p:nvPicPr>
          <p:cNvPr id="22" name="Imagen 21">
            <a:extLst>
              <a:ext uri="{FF2B5EF4-FFF2-40B4-BE49-F238E27FC236}">
                <a16:creationId xmlns:a16="http://schemas.microsoft.com/office/drawing/2014/main" id="{25AC2995-5313-387C-5AFD-73575113C3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697" y="4428259"/>
            <a:ext cx="4234567" cy="1925035"/>
          </a:xfrm>
          <a:prstGeom prst="rect">
            <a:avLst/>
          </a:prstGeom>
        </p:spPr>
      </p:pic>
      <p:sp>
        <p:nvSpPr>
          <p:cNvPr id="24" name="CuadroTexto 23">
            <a:extLst>
              <a:ext uri="{FF2B5EF4-FFF2-40B4-BE49-F238E27FC236}">
                <a16:creationId xmlns:a16="http://schemas.microsoft.com/office/drawing/2014/main" id="{DD23FAF1-4E0E-EB0D-99AD-251ECE15D225}"/>
              </a:ext>
            </a:extLst>
          </p:cNvPr>
          <p:cNvSpPr txBox="1"/>
          <p:nvPr/>
        </p:nvSpPr>
        <p:spPr>
          <a:xfrm>
            <a:off x="5153165" y="3276600"/>
            <a:ext cx="4554942" cy="1366336"/>
          </a:xfrm>
          <a:prstGeom prst="rect">
            <a:avLst/>
          </a:prstGeom>
          <a:noFill/>
        </p:spPr>
        <p:txBody>
          <a:bodyPr wrap="square">
            <a:spAutoFit/>
          </a:bodyPr>
          <a:lstStyle/>
          <a:p>
            <a:pPr>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 </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CO 2022 155</a:t>
            </a:r>
            <a:r>
              <a:rPr lang="es-MX" sz="1200" b="1" dirty="0">
                <a:effectLst/>
                <a:latin typeface="Arial" panose="020B0604020202020204" pitchFamily="34" charset="0"/>
                <a:ea typeface="Calibri" panose="020F050202020403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Contratar por el sistema de precios unitarios y a monto agotable el mantenimiento preventivo y/o correctivo y/o adecuación de los parques infantiles, parques </a:t>
            </a:r>
            <a:r>
              <a:rPr lang="es-MX" sz="1200" dirty="0" err="1">
                <a:effectLst/>
                <a:latin typeface="Arial" panose="020B0604020202020204" pitchFamily="34" charset="0"/>
                <a:ea typeface="Calibri" panose="020F0502020204030204" pitchFamily="34" charset="0"/>
                <a:cs typeface="Arial" panose="020B0604020202020204" pitchFamily="34" charset="0"/>
              </a:rPr>
              <a:t>biosaludables</a:t>
            </a:r>
            <a:r>
              <a:rPr lang="es-MX" sz="1200" dirty="0">
                <a:effectLst/>
                <a:latin typeface="Arial" panose="020B0604020202020204" pitchFamily="34" charset="0"/>
                <a:ea typeface="Calibri" panose="020F0502020204030204" pitchFamily="34" charset="0"/>
                <a:cs typeface="Arial" panose="020B0604020202020204" pitchFamily="34" charset="0"/>
              </a:rPr>
              <a:t>, parques de calistenia y escenarios deportivos del municipio de Fusagasugá Cundinamarca</a:t>
            </a:r>
            <a:endParaRPr lang="es-CO" sz="1200" dirty="0">
              <a:latin typeface="Arial" panose="020B0604020202020204" pitchFamily="34" charset="0"/>
              <a:cs typeface="Arial" panose="020B0604020202020204" pitchFamily="34" charset="0"/>
            </a:endParaRPr>
          </a:p>
        </p:txBody>
      </p:sp>
      <p:pic>
        <p:nvPicPr>
          <p:cNvPr id="26" name="Imagen 25">
            <a:extLst>
              <a:ext uri="{FF2B5EF4-FFF2-40B4-BE49-F238E27FC236}">
                <a16:creationId xmlns:a16="http://schemas.microsoft.com/office/drawing/2014/main" id="{A14C2D66-53C6-38DC-5456-56402C8FB377}"/>
              </a:ext>
            </a:extLst>
          </p:cNvPr>
          <p:cNvPicPr>
            <a:picLocks noChangeAspect="1"/>
          </p:cNvPicPr>
          <p:nvPr/>
        </p:nvPicPr>
        <p:blipFill>
          <a:blip r:embed="rId7"/>
          <a:stretch>
            <a:fillRect/>
          </a:stretch>
        </p:blipFill>
        <p:spPr>
          <a:xfrm>
            <a:off x="5227093" y="4664238"/>
            <a:ext cx="4481014" cy="1689056"/>
          </a:xfrm>
          <a:prstGeom prst="rect">
            <a:avLst/>
          </a:prstGeom>
        </p:spPr>
      </p:pic>
    </p:spTree>
    <p:extLst>
      <p:ext uri="{BB962C8B-B14F-4D97-AF65-F5344CB8AC3E}">
        <p14:creationId xmlns:p14="http://schemas.microsoft.com/office/powerpoint/2010/main" val="2876740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A97AE439-23CD-35E2-236D-AED8F66CD88E}"/>
              </a:ext>
            </a:extLst>
          </p:cNvPr>
          <p:cNvSpPr txBox="1"/>
          <p:nvPr/>
        </p:nvSpPr>
        <p:spPr>
          <a:xfrm>
            <a:off x="2732759" y="862288"/>
            <a:ext cx="6630918" cy="369332"/>
          </a:xfrm>
          <a:prstGeom prst="rect">
            <a:avLst/>
          </a:prstGeom>
          <a:noFill/>
        </p:spPr>
        <p:txBody>
          <a:bodyPr wrap="none" rtlCol="0">
            <a:spAutoFit/>
          </a:bodyPr>
          <a:lstStyle/>
          <a:p>
            <a:r>
              <a:rPr lang="es-ES" b="1" dirty="0">
                <a:latin typeface="Arial" panose="020B0604020202020204" pitchFamily="34" charset="0"/>
                <a:cs typeface="Arial" panose="020B0604020202020204" pitchFamily="34" charset="0"/>
              </a:rPr>
              <a:t>PROYECTOS DE INVERSION PUBLICA EJECUTADOS 2023</a:t>
            </a:r>
            <a:endParaRPr lang="es-CO"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ACC9F118-A362-2BC1-296E-4C7A0D748EFF}"/>
              </a:ext>
            </a:extLst>
          </p:cNvPr>
          <p:cNvSpPr txBox="1"/>
          <p:nvPr/>
        </p:nvSpPr>
        <p:spPr>
          <a:xfrm>
            <a:off x="668741" y="1294038"/>
            <a:ext cx="4817659" cy="670889"/>
          </a:xfrm>
          <a:prstGeom prst="rect">
            <a:avLst/>
          </a:prstGeom>
          <a:noFill/>
        </p:spPr>
        <p:txBody>
          <a:bodyPr wrap="square">
            <a:spAutoFit/>
          </a:bodyPr>
          <a:lstStyle/>
          <a:p>
            <a:pPr lvl="0">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CO 2023 003</a:t>
            </a:r>
            <a:r>
              <a:rPr lang="es-MX" sz="1200" b="1" dirty="0">
                <a:effectLst/>
                <a:latin typeface="Arial" panose="020B0604020202020204" pitchFamily="34" charset="0"/>
                <a:ea typeface="Calibri" panose="020F050202020403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Construcción de placa polideportiva ubicada en el barrio el </a:t>
            </a:r>
            <a:r>
              <a:rPr lang="es-MX" sz="1200" dirty="0" err="1">
                <a:effectLst/>
                <a:latin typeface="Arial" panose="020B0604020202020204" pitchFamily="34" charset="0"/>
                <a:ea typeface="Calibri" panose="020F0502020204030204" pitchFamily="34" charset="0"/>
                <a:cs typeface="Arial" panose="020B0604020202020204" pitchFamily="34" charset="0"/>
              </a:rPr>
              <a:t>eden</a:t>
            </a:r>
            <a:r>
              <a:rPr lang="es-MX" sz="1200" dirty="0">
                <a:effectLst/>
                <a:latin typeface="Arial" panose="020B0604020202020204" pitchFamily="34" charset="0"/>
                <a:ea typeface="Calibri" panose="020F0502020204030204" pitchFamily="34" charset="0"/>
                <a:cs typeface="Arial" panose="020B0604020202020204" pitchFamily="34" charset="0"/>
              </a:rPr>
              <a:t> y </a:t>
            </a:r>
            <a:r>
              <a:rPr lang="es-MX" sz="1200" dirty="0" err="1">
                <a:effectLst/>
                <a:latin typeface="Arial" panose="020B0604020202020204" pitchFamily="34" charset="0"/>
                <a:ea typeface="Calibri" panose="020F0502020204030204" pitchFamily="34" charset="0"/>
                <a:cs typeface="Arial" panose="020B0604020202020204" pitchFamily="34" charset="0"/>
              </a:rPr>
              <a:t>adecuacion</a:t>
            </a:r>
            <a:r>
              <a:rPr lang="es-MX" sz="1200" dirty="0">
                <a:effectLst/>
                <a:latin typeface="Arial" panose="020B0604020202020204" pitchFamily="34" charset="0"/>
                <a:ea typeface="Calibri" panose="020F0502020204030204" pitchFamily="34" charset="0"/>
                <a:cs typeface="Arial" panose="020B0604020202020204" pitchFamily="34" charset="0"/>
              </a:rPr>
              <a:t> de la placa polideportiva ubicada en el barrio </a:t>
            </a:r>
            <a:r>
              <a:rPr lang="es-MX" sz="1200" dirty="0" err="1">
                <a:effectLst/>
                <a:latin typeface="Arial" panose="020B0604020202020204" pitchFamily="34" charset="0"/>
                <a:ea typeface="Calibri" panose="020F0502020204030204" pitchFamily="34" charset="0"/>
                <a:cs typeface="Arial" panose="020B0604020202020204" pitchFamily="34" charset="0"/>
              </a:rPr>
              <a:t>pekin</a:t>
            </a:r>
            <a:r>
              <a:rPr lang="es-MX" sz="1200" dirty="0">
                <a:effectLst/>
                <a:latin typeface="Arial" panose="020B0604020202020204" pitchFamily="34" charset="0"/>
                <a:ea typeface="Calibri" panose="020F0502020204030204" pitchFamily="34" charset="0"/>
                <a:cs typeface="Arial" panose="020B0604020202020204" pitchFamily="34" charset="0"/>
              </a:rPr>
              <a:t> del municipio de Fusagasugá, Cundinamarca.</a:t>
            </a:r>
            <a:endParaRPr lang="es-CO" sz="12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F40678AE-35C3-5C57-8923-7134367157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741" y="2093907"/>
            <a:ext cx="4722126" cy="1335093"/>
          </a:xfrm>
          <a:prstGeom prst="rect">
            <a:avLst/>
          </a:prstGeom>
        </p:spPr>
      </p:pic>
      <p:sp>
        <p:nvSpPr>
          <p:cNvPr id="12" name="CuadroTexto 11">
            <a:extLst>
              <a:ext uri="{FF2B5EF4-FFF2-40B4-BE49-F238E27FC236}">
                <a16:creationId xmlns:a16="http://schemas.microsoft.com/office/drawing/2014/main" id="{B7169060-C462-55A3-20A1-B5675CA3B5CA}"/>
              </a:ext>
            </a:extLst>
          </p:cNvPr>
          <p:cNvSpPr txBox="1"/>
          <p:nvPr/>
        </p:nvSpPr>
        <p:spPr>
          <a:xfrm>
            <a:off x="668740" y="3488504"/>
            <a:ext cx="4817660" cy="1066126"/>
          </a:xfrm>
          <a:prstGeom prst="rect">
            <a:avLst/>
          </a:prstGeom>
          <a:noFill/>
        </p:spPr>
        <p:txBody>
          <a:bodyPr wrap="square">
            <a:spAutoFit/>
          </a:bodyPr>
          <a:lstStyle/>
          <a:p>
            <a:pPr lvl="0" algn="just">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CO 2023 039</a:t>
            </a:r>
            <a:r>
              <a:rPr lang="es-MX" sz="1200" b="1" dirty="0">
                <a:effectLst/>
                <a:latin typeface="Arial" panose="020B0604020202020204" pitchFamily="34" charset="0"/>
                <a:ea typeface="Calibri" panose="020F050202020403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Interventoría técnica, administrativa, financiera, ambiental y jurídica del contrato cuyo objetivo es: mantenimiento y adecuación del coliseo de deportes Carlos Lleras Restrepo del municipio de Fusagasugá, Cundinamarca</a:t>
            </a:r>
            <a:r>
              <a:rPr lang="es-MX" sz="1200" b="1" dirty="0">
                <a:effectLst/>
                <a:latin typeface="Arial" panose="020B0604020202020204" pitchFamily="34" charset="0"/>
                <a:ea typeface="Calibri" panose="020F0502020204030204" pitchFamily="34" charset="0"/>
                <a:cs typeface="Arial" panose="020B0604020202020204" pitchFamily="34" charset="0"/>
              </a:rPr>
              <a:t/>
            </a:r>
            <a:br>
              <a:rPr lang="es-MX" sz="1200" b="1" dirty="0">
                <a:effectLst/>
                <a:latin typeface="Arial" panose="020B0604020202020204" pitchFamily="34" charset="0"/>
                <a:ea typeface="Calibri" panose="020F0502020204030204" pitchFamily="34" charset="0"/>
                <a:cs typeface="Arial" panose="020B0604020202020204" pitchFamily="34" charset="0"/>
              </a:rPr>
            </a:br>
            <a:endParaRPr lang="es-CO" sz="12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2BCA7090-AEDF-B9D2-A954-64CC15B518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740" y="4614133"/>
            <a:ext cx="4722125" cy="1590863"/>
          </a:xfrm>
          <a:prstGeom prst="rect">
            <a:avLst/>
          </a:prstGeom>
        </p:spPr>
      </p:pic>
      <p:sp>
        <p:nvSpPr>
          <p:cNvPr id="15" name="CuadroTexto 14">
            <a:extLst>
              <a:ext uri="{FF2B5EF4-FFF2-40B4-BE49-F238E27FC236}">
                <a16:creationId xmlns:a16="http://schemas.microsoft.com/office/drawing/2014/main" id="{4C1A1E39-0FE0-65E0-9584-16F7693BE64B}"/>
              </a:ext>
            </a:extLst>
          </p:cNvPr>
          <p:cNvSpPr txBox="1"/>
          <p:nvPr/>
        </p:nvSpPr>
        <p:spPr>
          <a:xfrm>
            <a:off x="5790064" y="1380299"/>
            <a:ext cx="3749721" cy="5196294"/>
          </a:xfrm>
          <a:prstGeom prst="rect">
            <a:avLst/>
          </a:prstGeom>
          <a:noFill/>
        </p:spPr>
        <p:txBody>
          <a:bodyPr wrap="square">
            <a:spAutoFit/>
          </a:bodyPr>
          <a:lstStyle/>
          <a:p>
            <a:pPr lvl="0" algn="just">
              <a:spcAft>
                <a:spcPts val="800"/>
              </a:spcAft>
            </a:pPr>
            <a:r>
              <a:rPr lang="es-MX" sz="1300" b="1" kern="100" dirty="0">
                <a:effectLst/>
                <a:latin typeface="Arial" panose="020B0604020202020204" pitchFamily="34" charset="0"/>
                <a:ea typeface="Calibri" panose="020F0502020204030204" pitchFamily="34" charset="0"/>
                <a:cs typeface="Arial" panose="020B0604020202020204" pitchFamily="34" charset="0"/>
              </a:rPr>
              <a:t>CO 2023 040: </a:t>
            </a:r>
            <a:r>
              <a:rPr lang="es-MX" sz="1300" kern="100" dirty="0">
                <a:latin typeface="Arial" panose="020B0604020202020204" pitchFamily="34" charset="0"/>
                <a:ea typeface="Calibri" panose="020F0502020204030204" pitchFamily="34" charset="0"/>
                <a:cs typeface="Arial" panose="020B0604020202020204" pitchFamily="34" charset="0"/>
              </a:rPr>
              <a:t>M</a:t>
            </a:r>
            <a:r>
              <a:rPr lang="es-MX" sz="1300" kern="100" dirty="0">
                <a:effectLst/>
                <a:latin typeface="Arial" panose="020B0604020202020204" pitchFamily="34" charset="0"/>
                <a:ea typeface="Calibri" panose="020F0502020204030204" pitchFamily="34" charset="0"/>
                <a:cs typeface="Arial" panose="020B0604020202020204" pitchFamily="34" charset="0"/>
              </a:rPr>
              <a:t>antenimiento y adecuación del coliseo de deportes Carlos Lleras Restrepo del municipio de Fusagasugá Cundinamarca</a:t>
            </a:r>
            <a:r>
              <a:rPr lang="es-MX" sz="1300" b="1" kern="100" dirty="0">
                <a:effectLst/>
                <a:latin typeface="Arial" panose="020B0604020202020204" pitchFamily="34" charset="0"/>
                <a:ea typeface="Calibri" panose="020F0502020204030204" pitchFamily="34" charset="0"/>
                <a:cs typeface="Arial" panose="020B0604020202020204" pitchFamily="34" charset="0"/>
              </a:rPr>
              <a:t/>
            </a:r>
            <a:br>
              <a:rPr lang="es-MX" sz="1300" b="1" kern="100" dirty="0">
                <a:effectLst/>
                <a:latin typeface="Arial" panose="020B0604020202020204" pitchFamily="34" charset="0"/>
                <a:ea typeface="Calibri" panose="020F0502020204030204" pitchFamily="34" charset="0"/>
                <a:cs typeface="Arial" panose="020B0604020202020204" pitchFamily="34" charset="0"/>
              </a:rPr>
            </a:br>
            <a:r>
              <a:rPr lang="es-CO" sz="1300" b="1" kern="100" dirty="0">
                <a:effectLst/>
                <a:latin typeface="Arial" panose="020B0604020202020204" pitchFamily="34" charset="0"/>
                <a:ea typeface="Calibri" panose="020F0502020204030204" pitchFamily="34" charset="0"/>
                <a:cs typeface="Arial" panose="020B0604020202020204" pitchFamily="34" charset="0"/>
              </a:rPr>
              <a:t>CO 2023-092</a:t>
            </a:r>
            <a:r>
              <a:rPr lang="es-MX" sz="1300" b="1" kern="100" dirty="0">
                <a:effectLst/>
                <a:latin typeface="Arial" panose="020B0604020202020204" pitchFamily="34" charset="0"/>
                <a:ea typeface="Calibri" panose="020F0502020204030204" pitchFamily="34" charset="0"/>
                <a:cs typeface="Arial" panose="020B0604020202020204" pitchFamily="34" charset="0"/>
              </a:rPr>
              <a:t>:</a:t>
            </a:r>
            <a:r>
              <a:rPr lang="es-CO" sz="1300" kern="100" dirty="0">
                <a:effectLst/>
                <a:latin typeface="Arial" panose="020B0604020202020204" pitchFamily="34" charset="0"/>
                <a:ea typeface="Calibri" panose="020F0502020204030204" pitchFamily="34" charset="0"/>
                <a:cs typeface="Arial" panose="020B0604020202020204" pitchFamily="34" charset="0"/>
              </a:rPr>
              <a:t> Adecuación y mantenimiento de la cubierta polideportiva ubicada en el barrio prados de Altagracia municipio de Fusagasugá, Cundinamarca.</a:t>
            </a:r>
          </a:p>
          <a:p>
            <a:pPr lvl="0" algn="just"/>
            <a:r>
              <a:rPr lang="es-CO" sz="1300" b="1" kern="100" dirty="0">
                <a:effectLst/>
                <a:latin typeface="Arial" panose="020B0604020202020204" pitchFamily="34" charset="0"/>
                <a:ea typeface="Calibri" panose="020F0502020204030204" pitchFamily="34" charset="0"/>
                <a:cs typeface="Arial" panose="020B0604020202020204" pitchFamily="34" charset="0"/>
              </a:rPr>
              <a:t>CO 2023-104</a:t>
            </a:r>
            <a:r>
              <a:rPr lang="es-MX" sz="1300" b="1" kern="100" dirty="0">
                <a:effectLst/>
                <a:latin typeface="Arial" panose="020B0604020202020204" pitchFamily="34" charset="0"/>
                <a:ea typeface="Calibri" panose="020F0502020204030204" pitchFamily="34" charset="0"/>
                <a:cs typeface="Arial" panose="020B0604020202020204" pitchFamily="34" charset="0"/>
              </a:rPr>
              <a:t>: </a:t>
            </a:r>
            <a:r>
              <a:rPr lang="es-CO" sz="1300" b="1" kern="100" dirty="0">
                <a:latin typeface="Arial" panose="020B0604020202020204" pitchFamily="34" charset="0"/>
                <a:ea typeface="Calibri" panose="020F0502020204030204" pitchFamily="34" charset="0"/>
                <a:cs typeface="Arial" panose="020B0604020202020204" pitchFamily="34" charset="0"/>
              </a:rPr>
              <a:t>C</a:t>
            </a:r>
            <a:r>
              <a:rPr lang="es-CO" sz="1300" kern="100" dirty="0">
                <a:effectLst/>
                <a:latin typeface="Arial" panose="020B0604020202020204" pitchFamily="34" charset="0"/>
                <a:ea typeface="Calibri" panose="020F0502020204030204" pitchFamily="34" charset="0"/>
                <a:cs typeface="Arial" panose="020B0604020202020204" pitchFamily="34" charset="0"/>
              </a:rPr>
              <a:t>ontratar por el sistema de precios unitarios y a monto agotable el mantenimiento preventivo y/o correctivo y/o adecuación de los parque infantiles, parques biosaludables, parques de calistenia y escenarios deportivos del municipio de Fusagasugá Cundinamarca.</a:t>
            </a:r>
          </a:p>
          <a:p>
            <a:pPr algn="just"/>
            <a:r>
              <a:rPr lang="es-CO" sz="1300" kern="100" dirty="0">
                <a:effectLst/>
                <a:latin typeface="Arial" panose="020B0604020202020204" pitchFamily="34" charset="0"/>
                <a:ea typeface="Calibri" panose="020F0502020204030204" pitchFamily="34" charset="0"/>
                <a:cs typeface="Arial" panose="020B0604020202020204" pitchFamily="34" charset="0"/>
              </a:rPr>
              <a:t> </a:t>
            </a:r>
            <a:r>
              <a:rPr lang="es-CO" sz="1300" b="1" kern="100" dirty="0">
                <a:effectLst/>
                <a:latin typeface="Arial" panose="020B0604020202020204" pitchFamily="34" charset="0"/>
                <a:ea typeface="Calibri" panose="020F0502020204030204" pitchFamily="34" charset="0"/>
                <a:cs typeface="Arial" panose="020B0604020202020204" pitchFamily="34" charset="0"/>
              </a:rPr>
              <a:t>CO 2023 108</a:t>
            </a:r>
            <a:r>
              <a:rPr lang="es-MX" sz="1300" b="1" kern="100" dirty="0">
                <a:effectLst/>
                <a:latin typeface="Arial" panose="020B0604020202020204" pitchFamily="34" charset="0"/>
                <a:ea typeface="Calibri" panose="020F0502020204030204" pitchFamily="34" charset="0"/>
                <a:cs typeface="Arial" panose="020B0604020202020204" pitchFamily="34" charset="0"/>
              </a:rPr>
              <a:t>:</a:t>
            </a:r>
            <a:r>
              <a:rPr lang="es-CO" sz="1300" kern="100" dirty="0">
                <a:effectLst/>
                <a:latin typeface="Arial" panose="020B0604020202020204" pitchFamily="34" charset="0"/>
                <a:ea typeface="Calibri" panose="020F0502020204030204" pitchFamily="34" charset="0"/>
                <a:cs typeface="Arial" panose="020B0604020202020204" pitchFamily="34" charset="0"/>
              </a:rPr>
              <a:t> Construcción e instalación del cerramiento para el polideportivo ubicado en el barrio el edén del municipio de Fusagasugá, Cundinamarca.</a:t>
            </a:r>
          </a:p>
          <a:p>
            <a:pPr lvl="0" algn="just"/>
            <a:r>
              <a:rPr lang="es-CO" sz="1300" b="1" kern="100" dirty="0">
                <a:effectLst/>
                <a:latin typeface="Arial" panose="020B0604020202020204" pitchFamily="34" charset="0"/>
                <a:ea typeface="Calibri" panose="020F0502020204030204" pitchFamily="34" charset="0"/>
                <a:cs typeface="Arial" panose="020B0604020202020204" pitchFamily="34" charset="0"/>
              </a:rPr>
              <a:t>CO 2023-109</a:t>
            </a:r>
            <a:r>
              <a:rPr lang="es-MX" sz="1300" b="1" kern="100" dirty="0">
                <a:effectLst/>
                <a:latin typeface="Arial" panose="020B0604020202020204" pitchFamily="34" charset="0"/>
                <a:ea typeface="Calibri" panose="020F0502020204030204" pitchFamily="34" charset="0"/>
                <a:cs typeface="Arial" panose="020B0604020202020204" pitchFamily="34" charset="0"/>
              </a:rPr>
              <a:t>:</a:t>
            </a:r>
            <a:r>
              <a:rPr lang="es-CO" sz="1300" kern="100" dirty="0">
                <a:effectLst/>
                <a:latin typeface="Arial" panose="020B0604020202020204" pitchFamily="34" charset="0"/>
                <a:ea typeface="Calibri" panose="020F0502020204030204" pitchFamily="34" charset="0"/>
                <a:cs typeface="Arial" panose="020B0604020202020204" pitchFamily="34" charset="0"/>
              </a:rPr>
              <a:t> Construcción e instalación de parque de calistenia ubicado en el barrio pardo leal, parque de calistenia ubicado en el barrio santa Anita, parque recreo deportivo de inclusión ubicado en el barrio la macarena, gimnasios biosaludables y parques infantiles en el municipio de Fusagasugá, Cundinamarca.</a:t>
            </a:r>
          </a:p>
        </p:txBody>
      </p:sp>
    </p:spTree>
    <p:extLst>
      <p:ext uri="{BB962C8B-B14F-4D97-AF65-F5344CB8AC3E}">
        <p14:creationId xmlns:p14="http://schemas.microsoft.com/office/powerpoint/2010/main" val="1863413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CE823DBE-B1B7-ABEC-3B90-3B2B06C2A2BC}"/>
              </a:ext>
            </a:extLst>
          </p:cNvPr>
          <p:cNvSpPr txBox="1"/>
          <p:nvPr/>
        </p:nvSpPr>
        <p:spPr>
          <a:xfrm>
            <a:off x="627799" y="850281"/>
            <a:ext cx="9266828" cy="492443"/>
          </a:xfrm>
          <a:prstGeom prst="rect">
            <a:avLst/>
          </a:prstGeom>
          <a:noFill/>
        </p:spPr>
        <p:txBody>
          <a:bodyPr wrap="square">
            <a:spAutoFit/>
          </a:bodyPr>
          <a:lstStyle/>
          <a:p>
            <a:pPr algn="ctr">
              <a:spcBef>
                <a:spcPts val="1200"/>
              </a:spcBef>
            </a:pPr>
            <a:r>
              <a:rPr lang="es-ES"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CUMPLIMIENTO DE METAS POR LA VIGENCIA FISCAL</a:t>
            </a:r>
            <a:endParaRPr lang="es-CO"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tabLst>
                <a:tab pos="3228975" algn="l"/>
              </a:tabLst>
            </a:pPr>
            <a:r>
              <a:rPr lang="es-CO" sz="800" b="1" kern="100" dirty="0">
                <a:effectLst/>
                <a:latin typeface="Arial" panose="020B0604020202020204" pitchFamily="34" charset="0"/>
                <a:ea typeface="Calibri" panose="020F0502020204030204" pitchFamily="34" charset="0"/>
                <a:cs typeface="Arial" panose="020B0604020202020204" pitchFamily="34" charset="0"/>
              </a:rPr>
              <a:t> </a:t>
            </a:r>
            <a:endParaRPr lang="es-CO" sz="9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3325F6C8-7DE0-C591-0A85-D8F5656CD18E}"/>
              </a:ext>
            </a:extLst>
          </p:cNvPr>
          <p:cNvGraphicFramePr>
            <a:graphicFrameLocks noGrp="1"/>
          </p:cNvGraphicFramePr>
          <p:nvPr>
            <p:extLst>
              <p:ext uri="{D42A27DB-BD31-4B8C-83A1-F6EECF244321}">
                <p14:modId xmlns:p14="http://schemas.microsoft.com/office/powerpoint/2010/main" val="1493314057"/>
              </p:ext>
            </p:extLst>
          </p:nvPr>
        </p:nvGraphicFramePr>
        <p:xfrm>
          <a:off x="1026662" y="1268537"/>
          <a:ext cx="8470902" cy="5011039"/>
        </p:xfrm>
        <a:graphic>
          <a:graphicData uri="http://schemas.openxmlformats.org/drawingml/2006/table">
            <a:tbl>
              <a:tblPr firstRow="1" bandRow="1">
                <a:tableStyleId>{5C22544A-7EE6-4342-B048-85BDC9FD1C3A}</a:tableStyleId>
              </a:tblPr>
              <a:tblGrid>
                <a:gridCol w="770082">
                  <a:extLst>
                    <a:ext uri="{9D8B030D-6E8A-4147-A177-3AD203B41FA5}">
                      <a16:colId xmlns:a16="http://schemas.microsoft.com/office/drawing/2014/main" val="186926414"/>
                    </a:ext>
                  </a:extLst>
                </a:gridCol>
                <a:gridCol w="770082">
                  <a:extLst>
                    <a:ext uri="{9D8B030D-6E8A-4147-A177-3AD203B41FA5}">
                      <a16:colId xmlns:a16="http://schemas.microsoft.com/office/drawing/2014/main" val="560445670"/>
                    </a:ext>
                  </a:extLst>
                </a:gridCol>
                <a:gridCol w="770082">
                  <a:extLst>
                    <a:ext uri="{9D8B030D-6E8A-4147-A177-3AD203B41FA5}">
                      <a16:colId xmlns:a16="http://schemas.microsoft.com/office/drawing/2014/main" val="3262792415"/>
                    </a:ext>
                  </a:extLst>
                </a:gridCol>
                <a:gridCol w="770082">
                  <a:extLst>
                    <a:ext uri="{9D8B030D-6E8A-4147-A177-3AD203B41FA5}">
                      <a16:colId xmlns:a16="http://schemas.microsoft.com/office/drawing/2014/main" val="3144958000"/>
                    </a:ext>
                  </a:extLst>
                </a:gridCol>
                <a:gridCol w="770082">
                  <a:extLst>
                    <a:ext uri="{9D8B030D-6E8A-4147-A177-3AD203B41FA5}">
                      <a16:colId xmlns:a16="http://schemas.microsoft.com/office/drawing/2014/main" val="4099839146"/>
                    </a:ext>
                  </a:extLst>
                </a:gridCol>
                <a:gridCol w="770082">
                  <a:extLst>
                    <a:ext uri="{9D8B030D-6E8A-4147-A177-3AD203B41FA5}">
                      <a16:colId xmlns:a16="http://schemas.microsoft.com/office/drawing/2014/main" val="1645878496"/>
                    </a:ext>
                  </a:extLst>
                </a:gridCol>
                <a:gridCol w="770082">
                  <a:extLst>
                    <a:ext uri="{9D8B030D-6E8A-4147-A177-3AD203B41FA5}">
                      <a16:colId xmlns:a16="http://schemas.microsoft.com/office/drawing/2014/main" val="4105885547"/>
                    </a:ext>
                  </a:extLst>
                </a:gridCol>
                <a:gridCol w="770082">
                  <a:extLst>
                    <a:ext uri="{9D8B030D-6E8A-4147-A177-3AD203B41FA5}">
                      <a16:colId xmlns:a16="http://schemas.microsoft.com/office/drawing/2014/main" val="667941672"/>
                    </a:ext>
                  </a:extLst>
                </a:gridCol>
                <a:gridCol w="770082">
                  <a:extLst>
                    <a:ext uri="{9D8B030D-6E8A-4147-A177-3AD203B41FA5}">
                      <a16:colId xmlns:a16="http://schemas.microsoft.com/office/drawing/2014/main" val="1523933606"/>
                    </a:ext>
                  </a:extLst>
                </a:gridCol>
                <a:gridCol w="770082">
                  <a:extLst>
                    <a:ext uri="{9D8B030D-6E8A-4147-A177-3AD203B41FA5}">
                      <a16:colId xmlns:a16="http://schemas.microsoft.com/office/drawing/2014/main" val="2186993906"/>
                    </a:ext>
                  </a:extLst>
                </a:gridCol>
                <a:gridCol w="770082">
                  <a:extLst>
                    <a:ext uri="{9D8B030D-6E8A-4147-A177-3AD203B41FA5}">
                      <a16:colId xmlns:a16="http://schemas.microsoft.com/office/drawing/2014/main" val="3648078486"/>
                    </a:ext>
                  </a:extLst>
                </a:gridCol>
              </a:tblGrid>
              <a:tr h="320802">
                <a:tc gridSpan="11">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Resultado tercer reporte plan de acción 26 de octubre del 2023 </a:t>
                      </a:r>
                      <a:endParaRPr lang="es-MX">
                        <a:effectLst/>
                      </a:endParaRP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60543380"/>
                  </a:ext>
                </a:extLst>
              </a:tr>
              <a:tr h="336042">
                <a:tc gridSpan="11">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Instituto Deportivo y Recreativo de Fusagasugá IDERF2023</a:t>
                      </a:r>
                      <a:endParaRPr lang="es-MX">
                        <a:effectLst/>
                      </a:endParaRP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91956511"/>
                  </a:ext>
                </a:extLst>
              </a:tr>
              <a:tr h="788416">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de ejecución de tareas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Programado en el año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de ejecución meta </a:t>
                      </a:r>
                      <a:endParaRPr lang="es-MX">
                        <a:effectLst/>
                      </a:endParaRPr>
                    </a:p>
                  </a:txBody>
                  <a:tcPr marL="0" marR="0" marT="0" marB="0" anchor="ctr">
                    <a:lnL>
                      <a:noFill/>
                    </a:lnL>
                    <a:lnR>
                      <a:noFill/>
                    </a:lnR>
                    <a:lnT>
                      <a:noFill/>
                    </a:lnT>
                    <a:lnB>
                      <a:noFill/>
                    </a:lnB>
                  </a:tcPr>
                </a:tc>
                <a:tc rowSpan="9">
                  <a:txBody>
                    <a:bodyPr/>
                    <a:lstStyle/>
                    <a:p>
                      <a:pPr marL="0" algn="ctr" rtl="0" eaLnBrk="1" fontAlgn="ctr" latinLnBrk="0" hangingPunct="1">
                        <a:spcBef>
                          <a:spcPts val="0"/>
                        </a:spcBef>
                        <a:spcAft>
                          <a:spcPts val="0"/>
                        </a:spcAft>
                      </a:pPr>
                      <a:endParaRPr lang="es-CO">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de ejecución de tareas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Programado en el año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de ejecución meta </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423826876"/>
                  </a:ext>
                </a:extLst>
              </a:tr>
              <a:tr h="399288">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756</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96.5%</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767</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90.4%</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515703160"/>
                  </a:ext>
                </a:extLst>
              </a:tr>
              <a:tr h="39928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059600203"/>
                  </a:ext>
                </a:extLst>
              </a:tr>
              <a:tr h="473583">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983282578"/>
                  </a:ext>
                </a:extLst>
              </a:tr>
              <a:tr h="473583">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699953267"/>
                  </a:ext>
                </a:extLst>
              </a:tr>
              <a:tr h="399288">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757</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90.9%</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768</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93.3%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271333056"/>
                  </a:ext>
                </a:extLst>
              </a:tr>
              <a:tr h="473583">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28%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004741713"/>
                  </a:ext>
                </a:extLst>
              </a:tr>
              <a:tr h="473583">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48%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384029742"/>
                  </a:ext>
                </a:extLst>
              </a:tr>
              <a:tr h="473583">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N/A</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N/A</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908303008"/>
                  </a:ext>
                </a:extLst>
              </a:tr>
            </a:tbl>
          </a:graphicData>
        </a:graphic>
      </p:graphicFrame>
    </p:spTree>
    <p:extLst>
      <p:ext uri="{BB962C8B-B14F-4D97-AF65-F5344CB8AC3E}">
        <p14:creationId xmlns:p14="http://schemas.microsoft.com/office/powerpoint/2010/main" val="1811158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2DA59E28-94C1-C916-9727-190161D313B4}"/>
              </a:ext>
            </a:extLst>
          </p:cNvPr>
          <p:cNvGraphicFramePr>
            <a:graphicFrameLocks noGrp="1"/>
          </p:cNvGraphicFramePr>
          <p:nvPr>
            <p:extLst>
              <p:ext uri="{D42A27DB-BD31-4B8C-83A1-F6EECF244321}">
                <p14:modId xmlns:p14="http://schemas.microsoft.com/office/powerpoint/2010/main" val="380473526"/>
              </p:ext>
            </p:extLst>
          </p:nvPr>
        </p:nvGraphicFramePr>
        <p:xfrm>
          <a:off x="861204" y="984878"/>
          <a:ext cx="8686799" cy="5434584"/>
        </p:xfrm>
        <a:graphic>
          <a:graphicData uri="http://schemas.openxmlformats.org/drawingml/2006/table">
            <a:tbl>
              <a:tblPr firstRow="1" bandRow="1">
                <a:tableStyleId>{5C22544A-7EE6-4342-B048-85BDC9FD1C3A}</a:tableStyleId>
              </a:tblPr>
              <a:tblGrid>
                <a:gridCol w="789709">
                  <a:extLst>
                    <a:ext uri="{9D8B030D-6E8A-4147-A177-3AD203B41FA5}">
                      <a16:colId xmlns:a16="http://schemas.microsoft.com/office/drawing/2014/main" val="1603877401"/>
                    </a:ext>
                  </a:extLst>
                </a:gridCol>
                <a:gridCol w="789709">
                  <a:extLst>
                    <a:ext uri="{9D8B030D-6E8A-4147-A177-3AD203B41FA5}">
                      <a16:colId xmlns:a16="http://schemas.microsoft.com/office/drawing/2014/main" val="832133968"/>
                    </a:ext>
                  </a:extLst>
                </a:gridCol>
                <a:gridCol w="789709">
                  <a:extLst>
                    <a:ext uri="{9D8B030D-6E8A-4147-A177-3AD203B41FA5}">
                      <a16:colId xmlns:a16="http://schemas.microsoft.com/office/drawing/2014/main" val="2421773617"/>
                    </a:ext>
                  </a:extLst>
                </a:gridCol>
                <a:gridCol w="789709">
                  <a:extLst>
                    <a:ext uri="{9D8B030D-6E8A-4147-A177-3AD203B41FA5}">
                      <a16:colId xmlns:a16="http://schemas.microsoft.com/office/drawing/2014/main" val="601991435"/>
                    </a:ext>
                  </a:extLst>
                </a:gridCol>
                <a:gridCol w="789709">
                  <a:extLst>
                    <a:ext uri="{9D8B030D-6E8A-4147-A177-3AD203B41FA5}">
                      <a16:colId xmlns:a16="http://schemas.microsoft.com/office/drawing/2014/main" val="1559940596"/>
                    </a:ext>
                  </a:extLst>
                </a:gridCol>
                <a:gridCol w="789709">
                  <a:extLst>
                    <a:ext uri="{9D8B030D-6E8A-4147-A177-3AD203B41FA5}">
                      <a16:colId xmlns:a16="http://schemas.microsoft.com/office/drawing/2014/main" val="865237829"/>
                    </a:ext>
                  </a:extLst>
                </a:gridCol>
                <a:gridCol w="789709">
                  <a:extLst>
                    <a:ext uri="{9D8B030D-6E8A-4147-A177-3AD203B41FA5}">
                      <a16:colId xmlns:a16="http://schemas.microsoft.com/office/drawing/2014/main" val="2911928724"/>
                    </a:ext>
                  </a:extLst>
                </a:gridCol>
                <a:gridCol w="789709">
                  <a:extLst>
                    <a:ext uri="{9D8B030D-6E8A-4147-A177-3AD203B41FA5}">
                      <a16:colId xmlns:a16="http://schemas.microsoft.com/office/drawing/2014/main" val="1118783550"/>
                    </a:ext>
                  </a:extLst>
                </a:gridCol>
                <a:gridCol w="789709">
                  <a:extLst>
                    <a:ext uri="{9D8B030D-6E8A-4147-A177-3AD203B41FA5}">
                      <a16:colId xmlns:a16="http://schemas.microsoft.com/office/drawing/2014/main" val="39562952"/>
                    </a:ext>
                  </a:extLst>
                </a:gridCol>
                <a:gridCol w="789709">
                  <a:extLst>
                    <a:ext uri="{9D8B030D-6E8A-4147-A177-3AD203B41FA5}">
                      <a16:colId xmlns:a16="http://schemas.microsoft.com/office/drawing/2014/main" val="3686811386"/>
                    </a:ext>
                  </a:extLst>
                </a:gridCol>
                <a:gridCol w="789709">
                  <a:extLst>
                    <a:ext uri="{9D8B030D-6E8A-4147-A177-3AD203B41FA5}">
                      <a16:colId xmlns:a16="http://schemas.microsoft.com/office/drawing/2014/main" val="4026549206"/>
                    </a:ext>
                  </a:extLst>
                </a:gridCol>
              </a:tblGrid>
              <a:tr h="452882">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758</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82.8%</a:t>
                      </a:r>
                      <a:endParaRPr lang="es-MX">
                        <a:effectLst/>
                      </a:endParaRPr>
                    </a:p>
                  </a:txBody>
                  <a:tcPr marL="0" marR="0" marT="0" marB="0" anchor="ctr">
                    <a:lnL>
                      <a:noFill/>
                    </a:lnL>
                    <a:lnR>
                      <a:noFill/>
                    </a:lnR>
                    <a:lnT>
                      <a:noFill/>
                    </a:lnT>
                    <a:lnB>
                      <a:noFill/>
                    </a:lnB>
                  </a:tcPr>
                </a:tc>
                <a:tc rowSpan="12">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769</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92.3%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804708447"/>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793150001"/>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130706693"/>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18%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837747973"/>
                  </a:ext>
                </a:extLst>
              </a:tr>
              <a:tr h="452882">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759</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75%</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770</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52371812"/>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4077332160"/>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727916433"/>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12%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619944117"/>
                  </a:ext>
                </a:extLst>
              </a:tr>
              <a:tr h="452882">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760</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100%</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771</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83.3%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422406005"/>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645844398"/>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829493608"/>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4007793959"/>
                  </a:ext>
                </a:extLst>
              </a:tr>
            </a:tbl>
          </a:graphicData>
        </a:graphic>
      </p:graphicFrame>
    </p:spTree>
    <p:extLst>
      <p:ext uri="{BB962C8B-B14F-4D97-AF65-F5344CB8AC3E}">
        <p14:creationId xmlns:p14="http://schemas.microsoft.com/office/powerpoint/2010/main" val="3944459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331BD2CC-0F19-F036-6BBF-24BF5A4B429E}"/>
              </a:ext>
            </a:extLst>
          </p:cNvPr>
          <p:cNvGraphicFramePr>
            <a:graphicFrameLocks noGrp="1"/>
          </p:cNvGraphicFramePr>
          <p:nvPr>
            <p:extLst>
              <p:ext uri="{D42A27DB-BD31-4B8C-83A1-F6EECF244321}">
                <p14:modId xmlns:p14="http://schemas.microsoft.com/office/powerpoint/2010/main" val="1838823987"/>
              </p:ext>
            </p:extLst>
          </p:nvPr>
        </p:nvGraphicFramePr>
        <p:xfrm>
          <a:off x="869855" y="984878"/>
          <a:ext cx="8382000" cy="5434584"/>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439784200"/>
                    </a:ext>
                  </a:extLst>
                </a:gridCol>
                <a:gridCol w="762000">
                  <a:extLst>
                    <a:ext uri="{9D8B030D-6E8A-4147-A177-3AD203B41FA5}">
                      <a16:colId xmlns:a16="http://schemas.microsoft.com/office/drawing/2014/main" val="3912207109"/>
                    </a:ext>
                  </a:extLst>
                </a:gridCol>
                <a:gridCol w="762000">
                  <a:extLst>
                    <a:ext uri="{9D8B030D-6E8A-4147-A177-3AD203B41FA5}">
                      <a16:colId xmlns:a16="http://schemas.microsoft.com/office/drawing/2014/main" val="3321103071"/>
                    </a:ext>
                  </a:extLst>
                </a:gridCol>
                <a:gridCol w="762000">
                  <a:extLst>
                    <a:ext uri="{9D8B030D-6E8A-4147-A177-3AD203B41FA5}">
                      <a16:colId xmlns:a16="http://schemas.microsoft.com/office/drawing/2014/main" val="3101690821"/>
                    </a:ext>
                  </a:extLst>
                </a:gridCol>
                <a:gridCol w="762000">
                  <a:extLst>
                    <a:ext uri="{9D8B030D-6E8A-4147-A177-3AD203B41FA5}">
                      <a16:colId xmlns:a16="http://schemas.microsoft.com/office/drawing/2014/main" val="181037024"/>
                    </a:ext>
                  </a:extLst>
                </a:gridCol>
                <a:gridCol w="762000">
                  <a:extLst>
                    <a:ext uri="{9D8B030D-6E8A-4147-A177-3AD203B41FA5}">
                      <a16:colId xmlns:a16="http://schemas.microsoft.com/office/drawing/2014/main" val="210915076"/>
                    </a:ext>
                  </a:extLst>
                </a:gridCol>
                <a:gridCol w="762000">
                  <a:extLst>
                    <a:ext uri="{9D8B030D-6E8A-4147-A177-3AD203B41FA5}">
                      <a16:colId xmlns:a16="http://schemas.microsoft.com/office/drawing/2014/main" val="2471080271"/>
                    </a:ext>
                  </a:extLst>
                </a:gridCol>
                <a:gridCol w="762000">
                  <a:extLst>
                    <a:ext uri="{9D8B030D-6E8A-4147-A177-3AD203B41FA5}">
                      <a16:colId xmlns:a16="http://schemas.microsoft.com/office/drawing/2014/main" val="1272044603"/>
                    </a:ext>
                  </a:extLst>
                </a:gridCol>
                <a:gridCol w="762000">
                  <a:extLst>
                    <a:ext uri="{9D8B030D-6E8A-4147-A177-3AD203B41FA5}">
                      <a16:colId xmlns:a16="http://schemas.microsoft.com/office/drawing/2014/main" val="1110007714"/>
                    </a:ext>
                  </a:extLst>
                </a:gridCol>
                <a:gridCol w="762000">
                  <a:extLst>
                    <a:ext uri="{9D8B030D-6E8A-4147-A177-3AD203B41FA5}">
                      <a16:colId xmlns:a16="http://schemas.microsoft.com/office/drawing/2014/main" val="3608870253"/>
                    </a:ext>
                  </a:extLst>
                </a:gridCol>
                <a:gridCol w="762000">
                  <a:extLst>
                    <a:ext uri="{9D8B030D-6E8A-4147-A177-3AD203B41FA5}">
                      <a16:colId xmlns:a16="http://schemas.microsoft.com/office/drawing/2014/main" val="2501841065"/>
                    </a:ext>
                  </a:extLst>
                </a:gridCol>
              </a:tblGrid>
              <a:tr h="452882">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761</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90.9%</a:t>
                      </a:r>
                      <a:endParaRPr lang="es-MX">
                        <a:effectLst/>
                      </a:endParaRPr>
                    </a:p>
                  </a:txBody>
                  <a:tcPr marL="0" marR="0" marT="0" marB="0" anchor="ctr">
                    <a:lnL>
                      <a:noFill/>
                    </a:lnL>
                    <a:lnR>
                      <a:noFill/>
                    </a:lnR>
                    <a:lnT>
                      <a:noFill/>
                    </a:lnT>
                    <a:lnB>
                      <a:noFill/>
                    </a:lnB>
                  </a:tcPr>
                </a:tc>
                <a:tc rowSpan="12">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772</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2542281"/>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806581712"/>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23%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945496618"/>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23%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653547782"/>
                  </a:ext>
                </a:extLst>
              </a:tr>
              <a:tr h="452882">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762</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100%</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773</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7%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75%</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407010074"/>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17%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4090802488"/>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1841595443"/>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280690119"/>
                  </a:ext>
                </a:extLst>
              </a:tr>
              <a:tr h="452882">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763</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97%</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774</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72.7%</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43806482"/>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60%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318356233"/>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12%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2548124167"/>
                  </a:ext>
                </a:extLst>
              </a:tr>
              <a:tr h="452882">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12%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879506227"/>
                  </a:ext>
                </a:extLst>
              </a:tr>
            </a:tbl>
          </a:graphicData>
        </a:graphic>
      </p:graphicFrame>
    </p:spTree>
    <p:extLst>
      <p:ext uri="{BB962C8B-B14F-4D97-AF65-F5344CB8AC3E}">
        <p14:creationId xmlns:p14="http://schemas.microsoft.com/office/powerpoint/2010/main" val="531721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A9D2A406-902B-7CA2-2AB9-A245556A8255}"/>
              </a:ext>
            </a:extLst>
          </p:cNvPr>
          <p:cNvGraphicFramePr>
            <a:graphicFrameLocks noGrp="1"/>
          </p:cNvGraphicFramePr>
          <p:nvPr>
            <p:extLst>
              <p:ext uri="{D42A27DB-BD31-4B8C-83A1-F6EECF244321}">
                <p14:modId xmlns:p14="http://schemas.microsoft.com/office/powerpoint/2010/main" val="2692345972"/>
              </p:ext>
            </p:extLst>
          </p:nvPr>
        </p:nvGraphicFramePr>
        <p:xfrm>
          <a:off x="754569" y="1039742"/>
          <a:ext cx="8813805" cy="5324856"/>
        </p:xfrm>
        <a:graphic>
          <a:graphicData uri="http://schemas.openxmlformats.org/drawingml/2006/table">
            <a:tbl>
              <a:tblPr firstRow="1" bandRow="1">
                <a:tableStyleId>{5C22544A-7EE6-4342-B048-85BDC9FD1C3A}</a:tableStyleId>
              </a:tblPr>
              <a:tblGrid>
                <a:gridCol w="801255">
                  <a:extLst>
                    <a:ext uri="{9D8B030D-6E8A-4147-A177-3AD203B41FA5}">
                      <a16:colId xmlns:a16="http://schemas.microsoft.com/office/drawing/2014/main" val="3292176470"/>
                    </a:ext>
                  </a:extLst>
                </a:gridCol>
                <a:gridCol w="801255">
                  <a:extLst>
                    <a:ext uri="{9D8B030D-6E8A-4147-A177-3AD203B41FA5}">
                      <a16:colId xmlns:a16="http://schemas.microsoft.com/office/drawing/2014/main" val="1140195655"/>
                    </a:ext>
                  </a:extLst>
                </a:gridCol>
                <a:gridCol w="801255">
                  <a:extLst>
                    <a:ext uri="{9D8B030D-6E8A-4147-A177-3AD203B41FA5}">
                      <a16:colId xmlns:a16="http://schemas.microsoft.com/office/drawing/2014/main" val="246877681"/>
                    </a:ext>
                  </a:extLst>
                </a:gridCol>
                <a:gridCol w="801255">
                  <a:extLst>
                    <a:ext uri="{9D8B030D-6E8A-4147-A177-3AD203B41FA5}">
                      <a16:colId xmlns:a16="http://schemas.microsoft.com/office/drawing/2014/main" val="2242116722"/>
                    </a:ext>
                  </a:extLst>
                </a:gridCol>
                <a:gridCol w="801255">
                  <a:extLst>
                    <a:ext uri="{9D8B030D-6E8A-4147-A177-3AD203B41FA5}">
                      <a16:colId xmlns:a16="http://schemas.microsoft.com/office/drawing/2014/main" val="3534716998"/>
                    </a:ext>
                  </a:extLst>
                </a:gridCol>
                <a:gridCol w="801255">
                  <a:extLst>
                    <a:ext uri="{9D8B030D-6E8A-4147-A177-3AD203B41FA5}">
                      <a16:colId xmlns:a16="http://schemas.microsoft.com/office/drawing/2014/main" val="1856895698"/>
                    </a:ext>
                  </a:extLst>
                </a:gridCol>
                <a:gridCol w="801255">
                  <a:extLst>
                    <a:ext uri="{9D8B030D-6E8A-4147-A177-3AD203B41FA5}">
                      <a16:colId xmlns:a16="http://schemas.microsoft.com/office/drawing/2014/main" val="245042325"/>
                    </a:ext>
                  </a:extLst>
                </a:gridCol>
                <a:gridCol w="801255">
                  <a:extLst>
                    <a:ext uri="{9D8B030D-6E8A-4147-A177-3AD203B41FA5}">
                      <a16:colId xmlns:a16="http://schemas.microsoft.com/office/drawing/2014/main" val="2599767193"/>
                    </a:ext>
                  </a:extLst>
                </a:gridCol>
                <a:gridCol w="801255">
                  <a:extLst>
                    <a:ext uri="{9D8B030D-6E8A-4147-A177-3AD203B41FA5}">
                      <a16:colId xmlns:a16="http://schemas.microsoft.com/office/drawing/2014/main" val="2913969830"/>
                    </a:ext>
                  </a:extLst>
                </a:gridCol>
                <a:gridCol w="801255">
                  <a:extLst>
                    <a:ext uri="{9D8B030D-6E8A-4147-A177-3AD203B41FA5}">
                      <a16:colId xmlns:a16="http://schemas.microsoft.com/office/drawing/2014/main" val="951292263"/>
                    </a:ext>
                  </a:extLst>
                </a:gridCol>
                <a:gridCol w="801255">
                  <a:extLst>
                    <a:ext uri="{9D8B030D-6E8A-4147-A177-3AD203B41FA5}">
                      <a16:colId xmlns:a16="http://schemas.microsoft.com/office/drawing/2014/main" val="1088463436"/>
                    </a:ext>
                  </a:extLst>
                </a:gridCol>
              </a:tblGrid>
              <a:tr h="443738">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764</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75%</a:t>
                      </a:r>
                      <a:endParaRPr lang="es-MX">
                        <a:effectLst/>
                      </a:endParaRPr>
                    </a:p>
                  </a:txBody>
                  <a:tcPr marL="0" marR="0" marT="0" marB="0" anchor="ctr">
                    <a:lnL>
                      <a:noFill/>
                    </a:lnL>
                    <a:lnR>
                      <a:noFill/>
                    </a:lnR>
                    <a:lnT>
                      <a:noFill/>
                    </a:lnT>
                    <a:lnB>
                      <a:noFill/>
                    </a:lnB>
                  </a:tcPr>
                </a:tc>
                <a:tc rowSpan="12">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775</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966871221"/>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1132551282"/>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472986932"/>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203910814"/>
                  </a:ext>
                </a:extLst>
              </a:tr>
              <a:tr h="443738">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765</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71.4</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776</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8%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92.1%</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449853949"/>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569700309"/>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40%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1390219955"/>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926875573"/>
                  </a:ext>
                </a:extLst>
              </a:tr>
              <a:tr h="443738">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766</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70%</a:t>
                      </a:r>
                      <a:endParaRPr lang="es-MX">
                        <a:effectLst/>
                      </a:endParaRPr>
                    </a:p>
                  </a:txBody>
                  <a:tcPr marL="0" marR="0" marT="0" marB="0" anchor="ctr">
                    <a:lnL>
                      <a:noFill/>
                    </a:lnL>
                    <a:lnR>
                      <a:noFill/>
                    </a:lnR>
                    <a:lnT>
                      <a:noFill/>
                    </a:lnT>
                    <a:lnB>
                      <a:noFill/>
                    </a:lnB>
                  </a:tcPr>
                </a:tc>
                <a:tc vMerge="1">
                  <a:txBody>
                    <a:bodyPr/>
                    <a:lstStyle/>
                    <a:p>
                      <a:endParaRPr lang="es-ES"/>
                    </a:p>
                  </a:txBody>
                  <a:tcPr/>
                </a:tc>
                <a:tc rowSpan="4">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Meta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778</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p>
                      <a:pPr marL="0" algn="l"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1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15%</a:t>
                      </a:r>
                      <a:endParaRPr lang="es-MX">
                        <a:effectLst/>
                      </a:endParaRPr>
                    </a:p>
                  </a:txBody>
                  <a:tcPr marL="0" marR="0" marT="0" marB="0" anchor="ctr">
                    <a:lnL>
                      <a:noFill/>
                    </a:lnL>
                    <a:lnR>
                      <a:noFill/>
                    </a:lnR>
                    <a:lnT>
                      <a:noFill/>
                    </a:lnT>
                    <a:lnB>
                      <a:noFill/>
                    </a:lnB>
                  </a:tcPr>
                </a:tc>
                <a:tc rowSpan="4">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75190578"/>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 </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 cumplida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2</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30%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210171000"/>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3</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655899328"/>
                  </a:ext>
                </a:extLst>
              </a:tr>
              <a:tr h="443738">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5%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10%</a:t>
                      </a:r>
                      <a:endParaRPr lang="es-MX">
                        <a:effectLst/>
                      </a:endParaRPr>
                    </a:p>
                  </a:txBody>
                  <a:tcPr marL="0" marR="0" marT="0" marB="0" anchor="ctr">
                    <a:lnL>
                      <a:noFill/>
                    </a:lnL>
                    <a:lnR>
                      <a:noFill/>
                    </a:lnR>
                    <a:lnT>
                      <a:noFill/>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Actividad</a:t>
                      </a:r>
                      <a:endParaRPr lang="es-MX">
                        <a:effectLst/>
                      </a:endParaRPr>
                    </a:p>
                    <a:p>
                      <a:pPr marL="0" algn="ctr" rtl="0" eaLnBrk="1" fontAlgn="ctr" latinLnBrk="0" hangingPunct="1">
                        <a:spcBef>
                          <a:spcPts val="0"/>
                        </a:spcBef>
                        <a:spcAft>
                          <a:spcPts val="0"/>
                        </a:spcAft>
                      </a:pPr>
                      <a:r>
                        <a:rPr lang="es-MX" sz="1200" b="1" kern="1200">
                          <a:solidFill>
                            <a:srgbClr val="000000"/>
                          </a:solidFill>
                          <a:effectLst/>
                          <a:latin typeface="Arial" panose="020B0604020202020204" pitchFamily="34" charset="0"/>
                          <a:cs typeface="Arial" panose="020B0604020202020204" pitchFamily="34" charset="0"/>
                        </a:rPr>
                        <a:t> 4</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0% en ejecución </a:t>
                      </a:r>
                      <a:endParaRPr lang="es-MX">
                        <a:effectLst/>
                      </a:endParaRPr>
                    </a:p>
                  </a:txBody>
                  <a:tcPr marL="0" marR="0" marT="0" marB="0" anchor="ctr">
                    <a:lnL>
                      <a:noFill/>
                    </a:lnL>
                    <a:lnR>
                      <a:noFill/>
                    </a:lnR>
                    <a:lnT>
                      <a:noFill/>
                    </a:lnT>
                    <a:lnB>
                      <a:noFill/>
                    </a:lnB>
                  </a:tcPr>
                </a:tc>
                <a:tc>
                  <a:txBody>
                    <a:bodyPr/>
                    <a:lstStyle/>
                    <a:p>
                      <a:pPr marL="0" algn="ctr" rtl="0" eaLnBrk="1" fontAlgn="ctr" latinLnBrk="0" hangingPunct="1">
                        <a:spcBef>
                          <a:spcPts val="0"/>
                        </a:spcBef>
                        <a:spcAft>
                          <a:spcPts val="0"/>
                        </a:spcAft>
                      </a:pPr>
                      <a:r>
                        <a:rPr lang="es-MX" sz="1200" kern="1200">
                          <a:solidFill>
                            <a:srgbClr val="000000"/>
                          </a:solidFill>
                          <a:effectLst/>
                          <a:latin typeface="Arial" panose="020B0604020202020204" pitchFamily="34" charset="0"/>
                          <a:cs typeface="Arial" panose="020B0604020202020204" pitchFamily="34" charset="0"/>
                        </a:rPr>
                        <a:t>20%</a:t>
                      </a:r>
                      <a:endParaRPr lang="es-MX">
                        <a:effectLst/>
                      </a:endParaRPr>
                    </a:p>
                  </a:txBody>
                  <a:tcPr marL="0" marR="0" marT="0" marB="0" anchor="ctr">
                    <a:lnL>
                      <a:noFill/>
                    </a:lnL>
                    <a:lnR>
                      <a:noFill/>
                    </a:lnR>
                    <a:lnT>
                      <a:noFill/>
                    </a:lnT>
                    <a:lnB>
                      <a:noFill/>
                    </a:lnB>
                  </a:tcPr>
                </a:tc>
                <a:tc vMerge="1">
                  <a:txBody>
                    <a:bodyPr/>
                    <a:lstStyle/>
                    <a:p>
                      <a:endParaRPr lang="es-ES"/>
                    </a:p>
                  </a:txBody>
                  <a:tcPr/>
                </a:tc>
                <a:extLst>
                  <a:ext uri="{0D108BD9-81ED-4DB2-BD59-A6C34878D82A}">
                    <a16:rowId xmlns:a16="http://schemas.microsoft.com/office/drawing/2014/main" val="3174089226"/>
                  </a:ext>
                </a:extLst>
              </a:tr>
            </a:tbl>
          </a:graphicData>
        </a:graphic>
      </p:graphicFrame>
    </p:spTree>
    <p:extLst>
      <p:ext uri="{BB962C8B-B14F-4D97-AF65-F5344CB8AC3E}">
        <p14:creationId xmlns:p14="http://schemas.microsoft.com/office/powerpoint/2010/main" val="2534662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370F4270-7EFA-3C4C-C6C0-55DFF7F58364}"/>
              </a:ext>
            </a:extLst>
          </p:cNvPr>
          <p:cNvPicPr>
            <a:picLocks noChangeAspect="1"/>
          </p:cNvPicPr>
          <p:nvPr/>
        </p:nvPicPr>
        <p:blipFill>
          <a:blip r:embed="rId4"/>
          <a:stretch>
            <a:fillRect/>
          </a:stretch>
        </p:blipFill>
        <p:spPr>
          <a:xfrm>
            <a:off x="286684" y="86264"/>
            <a:ext cx="2590800" cy="707366"/>
          </a:xfrm>
          <a:prstGeom prst="rect">
            <a:avLst/>
          </a:prstGeom>
          <a:solidFill>
            <a:srgbClr val="92D050"/>
          </a:solidFill>
          <a:ln w="28575">
            <a:solidFill>
              <a:schemeClr val="accent6">
                <a:lumMod val="60000"/>
                <a:lumOff val="40000"/>
              </a:schemeClr>
            </a:solidFill>
          </a:ln>
          <a:effectLst>
            <a:innerShdw blurRad="63500" dist="50800" dir="8100000">
              <a:prstClr val="black">
                <a:alpha val="50000"/>
              </a:prstClr>
            </a:innerShdw>
          </a:effectLst>
        </p:spPr>
      </p:pic>
      <p:sp>
        <p:nvSpPr>
          <p:cNvPr id="8" name="CuadroTexto 7">
            <a:extLst>
              <a:ext uri="{FF2B5EF4-FFF2-40B4-BE49-F238E27FC236}">
                <a16:creationId xmlns:a16="http://schemas.microsoft.com/office/drawing/2014/main" id="{588B8EFC-F6DC-D4D0-9BA2-3C5CFC9B9F44}"/>
              </a:ext>
            </a:extLst>
          </p:cNvPr>
          <p:cNvSpPr txBox="1"/>
          <p:nvPr/>
        </p:nvSpPr>
        <p:spPr>
          <a:xfrm>
            <a:off x="2434828" y="2122438"/>
            <a:ext cx="6122194" cy="2308324"/>
          </a:xfrm>
          <a:prstGeom prst="rect">
            <a:avLst/>
          </a:prstGeom>
          <a:noFill/>
        </p:spPr>
        <p:txBody>
          <a:bodyPr wrap="square">
            <a:spAutoFit/>
          </a:bodyPr>
          <a:lstStyle/>
          <a:p>
            <a:pPr algn="ctr">
              <a:spcBef>
                <a:spcPts val="1200"/>
              </a:spcBef>
            </a:pPr>
            <a:r>
              <a:rPr lang="es-ES" sz="4800"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EJECUCION PRESUPUESTAL POR VIGENCIA</a:t>
            </a:r>
            <a:endParaRPr lang="es-CO" sz="4800"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5803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5EB632AF-93B0-8682-C0E4-577D4A2122AE}"/>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EF4AEFB6-CD6B-4D45-6233-A7E89C8085A6}"/>
              </a:ext>
            </a:extLst>
          </p:cNvPr>
          <p:cNvSpPr txBox="1"/>
          <p:nvPr/>
        </p:nvSpPr>
        <p:spPr>
          <a:xfrm>
            <a:off x="1832213" y="975264"/>
            <a:ext cx="6121020" cy="373436"/>
          </a:xfrm>
          <a:prstGeom prst="rect">
            <a:avLst/>
          </a:prstGeom>
          <a:noFill/>
        </p:spPr>
        <p:txBody>
          <a:bodyPr wrap="square">
            <a:spAutoFit/>
          </a:bodyPr>
          <a:lstStyle/>
          <a:p>
            <a:pPr algn="ctr">
              <a:lnSpc>
                <a:spcPct val="107000"/>
              </a:lnSpc>
              <a:spcBef>
                <a:spcPts val="1200"/>
              </a:spcBef>
            </a:pPr>
            <a:r>
              <a:rPr lang="es-CO" sz="1800" b="1" kern="100" dirty="0">
                <a:solidFill>
                  <a:schemeClr val="accent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TABLA 1 COMPARACIÓN DE INGRESOS 2020 – 2022</a:t>
            </a:r>
            <a:endParaRPr lang="es-CO" sz="2400" b="1" kern="100" dirty="0">
              <a:solidFill>
                <a:schemeClr val="accent2">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9EA2266E-CE07-6828-8932-D290BD75C99E}"/>
              </a:ext>
            </a:extLst>
          </p:cNvPr>
          <p:cNvGraphicFramePr>
            <a:graphicFrameLocks noGrp="1"/>
          </p:cNvGraphicFramePr>
          <p:nvPr>
            <p:extLst>
              <p:ext uri="{D42A27DB-BD31-4B8C-83A1-F6EECF244321}">
                <p14:modId xmlns:p14="http://schemas.microsoft.com/office/powerpoint/2010/main" val="3643172078"/>
              </p:ext>
            </p:extLst>
          </p:nvPr>
        </p:nvGraphicFramePr>
        <p:xfrm>
          <a:off x="873457" y="1434963"/>
          <a:ext cx="8543497" cy="4447774"/>
        </p:xfrm>
        <a:graphic>
          <a:graphicData uri="http://schemas.openxmlformats.org/drawingml/2006/table">
            <a:tbl>
              <a:tblPr firstRow="1" firstCol="1" bandRow="1">
                <a:tableStyleId>{5C22544A-7EE6-4342-B048-85BDC9FD1C3A}</a:tableStyleId>
              </a:tblPr>
              <a:tblGrid>
                <a:gridCol w="1678674">
                  <a:extLst>
                    <a:ext uri="{9D8B030D-6E8A-4147-A177-3AD203B41FA5}">
                      <a16:colId xmlns:a16="http://schemas.microsoft.com/office/drawing/2014/main" val="1199874328"/>
                    </a:ext>
                  </a:extLst>
                </a:gridCol>
                <a:gridCol w="1351129">
                  <a:extLst>
                    <a:ext uri="{9D8B030D-6E8A-4147-A177-3AD203B41FA5}">
                      <a16:colId xmlns:a16="http://schemas.microsoft.com/office/drawing/2014/main" val="1458071653"/>
                    </a:ext>
                  </a:extLst>
                </a:gridCol>
                <a:gridCol w="1323833">
                  <a:extLst>
                    <a:ext uri="{9D8B030D-6E8A-4147-A177-3AD203B41FA5}">
                      <a16:colId xmlns:a16="http://schemas.microsoft.com/office/drawing/2014/main" val="1773311385"/>
                    </a:ext>
                  </a:extLst>
                </a:gridCol>
                <a:gridCol w="1378423">
                  <a:extLst>
                    <a:ext uri="{9D8B030D-6E8A-4147-A177-3AD203B41FA5}">
                      <a16:colId xmlns:a16="http://schemas.microsoft.com/office/drawing/2014/main" val="2015460080"/>
                    </a:ext>
                  </a:extLst>
                </a:gridCol>
                <a:gridCol w="1156096">
                  <a:extLst>
                    <a:ext uri="{9D8B030D-6E8A-4147-A177-3AD203B41FA5}">
                      <a16:colId xmlns:a16="http://schemas.microsoft.com/office/drawing/2014/main" val="1381874447"/>
                    </a:ext>
                  </a:extLst>
                </a:gridCol>
                <a:gridCol w="827671">
                  <a:extLst>
                    <a:ext uri="{9D8B030D-6E8A-4147-A177-3AD203B41FA5}">
                      <a16:colId xmlns:a16="http://schemas.microsoft.com/office/drawing/2014/main" val="3736860820"/>
                    </a:ext>
                  </a:extLst>
                </a:gridCol>
                <a:gridCol w="827671">
                  <a:extLst>
                    <a:ext uri="{9D8B030D-6E8A-4147-A177-3AD203B41FA5}">
                      <a16:colId xmlns:a16="http://schemas.microsoft.com/office/drawing/2014/main" val="889842085"/>
                    </a:ext>
                  </a:extLst>
                </a:gridCol>
              </a:tblGrid>
              <a:tr h="834744">
                <a:tc>
                  <a:txBody>
                    <a:bodyPr/>
                    <a:lstStyle/>
                    <a:p>
                      <a:pPr marL="80645" algn="ctr">
                        <a:lnSpc>
                          <a:spcPct val="107000"/>
                        </a:lnSpc>
                        <a:spcAft>
                          <a:spcPts val="800"/>
                        </a:spcAft>
                      </a:pPr>
                      <a:r>
                        <a:rPr lang="es-CO" sz="1200" kern="0" dirty="0">
                          <a:effectLst/>
                          <a:latin typeface="Arial" panose="020B0604020202020204" pitchFamily="34" charset="0"/>
                          <a:cs typeface="Arial" panose="020B0604020202020204" pitchFamily="34" charset="0"/>
                        </a:rPr>
                        <a:t>NOMBRE</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a:effectLst/>
                          <a:latin typeface="Arial" panose="020B0604020202020204" pitchFamily="34" charset="0"/>
                          <a:cs typeface="Arial" panose="020B0604020202020204" pitchFamily="34" charset="0"/>
                        </a:rPr>
                        <a:t>SALDO FINAL 2020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SALDO FINAL 2021</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SALDO FINAL 2022</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ANÁLISIS VERTICAL 2020</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ANÁLISIS VERTICAL 2021</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ANÁLISIS VERTICAL 2022</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616698456"/>
                  </a:ext>
                </a:extLst>
              </a:tr>
              <a:tr h="557232">
                <a:tc>
                  <a:txBody>
                    <a:bodyPr/>
                    <a:lstStyle/>
                    <a:p>
                      <a:pPr marL="80645" algn="ctr">
                        <a:lnSpc>
                          <a:spcPct val="107000"/>
                        </a:lnSpc>
                        <a:spcAft>
                          <a:spcPts val="800"/>
                        </a:spcAft>
                      </a:pPr>
                      <a:r>
                        <a:rPr lang="es-CO" sz="1100" kern="0" dirty="0">
                          <a:effectLst/>
                          <a:latin typeface="Arial" panose="020B0604020202020204" pitchFamily="34" charset="0"/>
                          <a:cs typeface="Arial" panose="020B0604020202020204" pitchFamily="34" charset="0"/>
                        </a:rPr>
                        <a:t>INGRESOS </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 $ 3,084,051,755.07</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 $ 4,406,629,642.31</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 $ 6,976,246,697.58</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100.00%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100.00%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100.00%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83106612"/>
                  </a:ext>
                </a:extLst>
              </a:tr>
              <a:tr h="826870">
                <a:tc>
                  <a:txBody>
                    <a:bodyPr/>
                    <a:lstStyle/>
                    <a:p>
                      <a:pPr marL="80645" algn="ctr">
                        <a:lnSpc>
                          <a:spcPct val="107000"/>
                        </a:lnSpc>
                        <a:spcAft>
                          <a:spcPts val="800"/>
                        </a:spcAft>
                      </a:pPr>
                      <a:r>
                        <a:rPr lang="es-CO" sz="1100" kern="0" dirty="0">
                          <a:effectLst/>
                          <a:latin typeface="Arial" panose="020B0604020202020204" pitchFamily="34" charset="0"/>
                          <a:cs typeface="Arial" panose="020B0604020202020204" pitchFamily="34" charset="0"/>
                        </a:rPr>
                        <a:t>INGRESOS CORRIENTES NO TRIBUTARIOS</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11,668,823.00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25,000,000.00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 $     19,119,532.00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dirty="0">
                          <a:effectLst/>
                          <a:latin typeface="Arial" panose="020B0604020202020204" pitchFamily="34" charset="0"/>
                          <a:cs typeface="Arial" panose="020B0604020202020204" pitchFamily="34" charset="0"/>
                        </a:rPr>
                        <a:t>0.38%</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0.57%</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0.27%</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964676938"/>
                  </a:ext>
                </a:extLst>
              </a:tr>
              <a:tr h="557232">
                <a:tc>
                  <a:txBody>
                    <a:bodyPr/>
                    <a:lstStyle/>
                    <a:p>
                      <a:pPr marL="80645" algn="ctr">
                        <a:lnSpc>
                          <a:spcPct val="107000"/>
                        </a:lnSpc>
                        <a:spcAft>
                          <a:spcPts val="800"/>
                        </a:spcAft>
                      </a:pPr>
                      <a:r>
                        <a:rPr lang="es-CO" sz="1100" kern="0" dirty="0">
                          <a:effectLst/>
                          <a:latin typeface="Arial" panose="020B0604020202020204" pitchFamily="34" charset="0"/>
                          <a:cs typeface="Arial" panose="020B0604020202020204" pitchFamily="34" charset="0"/>
                        </a:rPr>
                        <a:t>TRASFERENCIAS DEPARTAMENTALES</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70,149,847.00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251,705,005.00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164,342,145.00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2.27%</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dirty="0">
                          <a:effectLst/>
                          <a:latin typeface="Arial" panose="020B0604020202020204" pitchFamily="34" charset="0"/>
                          <a:cs typeface="Arial" panose="020B0604020202020204" pitchFamily="34" charset="0"/>
                        </a:rPr>
                        <a:t>5.71%</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2.36%</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45169878"/>
                  </a:ext>
                </a:extLst>
              </a:tr>
              <a:tr h="557232">
                <a:tc>
                  <a:txBody>
                    <a:bodyPr/>
                    <a:lstStyle/>
                    <a:p>
                      <a:pPr marL="80645" algn="ctr">
                        <a:lnSpc>
                          <a:spcPct val="107000"/>
                        </a:lnSpc>
                        <a:spcAft>
                          <a:spcPts val="800"/>
                        </a:spcAft>
                      </a:pPr>
                      <a:r>
                        <a:rPr lang="es-CO" sz="1100" kern="0" dirty="0">
                          <a:effectLst/>
                          <a:latin typeface="Arial" panose="020B0604020202020204" pitchFamily="34" charset="0"/>
                          <a:cs typeface="Arial" panose="020B0604020202020204" pitchFamily="34" charset="0"/>
                        </a:rPr>
                        <a:t>SISTEMA GENERAL DE PARTICIPACIONES </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459,072,241.00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514,128,100.00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549,448,001.00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14.89%</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dirty="0">
                          <a:effectLst/>
                          <a:latin typeface="Arial" panose="020B0604020202020204" pitchFamily="34" charset="0"/>
                          <a:cs typeface="Arial" panose="020B0604020202020204" pitchFamily="34" charset="0"/>
                        </a:rPr>
                        <a:t>11.67%</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7.88%</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354403055"/>
                  </a:ext>
                </a:extLst>
              </a:tr>
              <a:tr h="557232">
                <a:tc>
                  <a:txBody>
                    <a:bodyPr/>
                    <a:lstStyle/>
                    <a:p>
                      <a:pPr marL="80645" algn="ctr">
                        <a:lnSpc>
                          <a:spcPct val="107000"/>
                        </a:lnSpc>
                        <a:spcAft>
                          <a:spcPts val="800"/>
                        </a:spcAft>
                      </a:pPr>
                      <a:r>
                        <a:rPr lang="es-CO" sz="1100" kern="0" dirty="0">
                          <a:effectLst/>
                          <a:latin typeface="Arial" panose="020B0604020202020204" pitchFamily="34" charset="0"/>
                          <a:cs typeface="Arial" panose="020B0604020202020204" pitchFamily="34" charset="0"/>
                        </a:rPr>
                        <a:t>OTRAS TRANSFERENCIAS</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$ 1,808,455,731.00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$ 3,329,890,031.00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$ 4,582,671,993.00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58.64%</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dirty="0">
                          <a:effectLst/>
                          <a:latin typeface="Arial" panose="020B0604020202020204" pitchFamily="34" charset="0"/>
                          <a:cs typeface="Arial" panose="020B0604020202020204" pitchFamily="34" charset="0"/>
                        </a:rPr>
                        <a:t>75.57%</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65.69%</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181940201"/>
                  </a:ext>
                </a:extLst>
              </a:tr>
              <a:tr h="557232">
                <a:tc>
                  <a:txBody>
                    <a:bodyPr/>
                    <a:lstStyle/>
                    <a:p>
                      <a:pPr marL="80645" algn="ctr">
                        <a:lnSpc>
                          <a:spcPct val="107000"/>
                        </a:lnSpc>
                        <a:spcAft>
                          <a:spcPts val="800"/>
                        </a:spcAft>
                      </a:pPr>
                      <a:r>
                        <a:rPr lang="es-CO" sz="1100" kern="0" dirty="0">
                          <a:effectLst/>
                          <a:latin typeface="Arial" panose="020B0604020202020204" pitchFamily="34" charset="0"/>
                          <a:cs typeface="Arial" panose="020B0604020202020204" pitchFamily="34" charset="0"/>
                        </a:rPr>
                        <a:t>INGRESOS NO CORRIENTES</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734,705,113.07</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285,906,506.31</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 $ 1,660,665,026.58</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23.82%</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6.49%</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100" kern="0" dirty="0">
                          <a:effectLst/>
                          <a:latin typeface="Arial" panose="020B0604020202020204" pitchFamily="34" charset="0"/>
                          <a:cs typeface="Arial" panose="020B0604020202020204" pitchFamily="34" charset="0"/>
                        </a:rPr>
                        <a:t>23.80%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839067913"/>
                  </a:ext>
                </a:extLst>
              </a:tr>
            </a:tbl>
          </a:graphicData>
        </a:graphic>
      </p:graphicFrame>
    </p:spTree>
    <p:extLst>
      <p:ext uri="{BB962C8B-B14F-4D97-AF65-F5344CB8AC3E}">
        <p14:creationId xmlns:p14="http://schemas.microsoft.com/office/powerpoint/2010/main" val="19800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B84EEFBF-8CC7-9972-2218-C93D7D6F4333}"/>
              </a:ext>
            </a:extLst>
          </p:cNvPr>
          <p:cNvSpPr>
            <a:spLocks noGrp="1"/>
          </p:cNvSpPr>
          <p:nvPr>
            <p:ph type="ctrTitle"/>
          </p:nvPr>
        </p:nvSpPr>
        <p:spPr>
          <a:xfrm>
            <a:off x="693084" y="946030"/>
            <a:ext cx="4269441" cy="541165"/>
          </a:xfrm>
        </p:spPr>
        <p:txBody>
          <a:bodyPr/>
          <a:lstStyle/>
          <a:p>
            <a:pPr algn="l"/>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NORMOGRAMA</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874743F-6837-112A-33E7-2D7B26C5BE2D}"/>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E5E9223-C2D3-10E7-49A9-DEC6203058DE}"/>
              </a:ext>
            </a:extLst>
          </p:cNvPr>
          <p:cNvSpPr txBox="1"/>
          <p:nvPr/>
        </p:nvSpPr>
        <p:spPr>
          <a:xfrm>
            <a:off x="152400" y="66580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graphicFrame>
        <p:nvGraphicFramePr>
          <p:cNvPr id="12" name="Tabla 11">
            <a:extLst>
              <a:ext uri="{FF2B5EF4-FFF2-40B4-BE49-F238E27FC236}">
                <a16:creationId xmlns:a16="http://schemas.microsoft.com/office/drawing/2014/main" id="{F978786A-5BF0-EBF1-1DE2-2ADD9D831B06}"/>
              </a:ext>
            </a:extLst>
          </p:cNvPr>
          <p:cNvGraphicFramePr>
            <a:graphicFrameLocks noGrp="1"/>
          </p:cNvGraphicFramePr>
          <p:nvPr>
            <p:extLst>
              <p:ext uri="{D42A27DB-BD31-4B8C-83A1-F6EECF244321}">
                <p14:modId xmlns:p14="http://schemas.microsoft.com/office/powerpoint/2010/main" val="2986154011"/>
              </p:ext>
            </p:extLst>
          </p:nvPr>
        </p:nvGraphicFramePr>
        <p:xfrm>
          <a:off x="1212946" y="1607577"/>
          <a:ext cx="4073429" cy="4478992"/>
        </p:xfrm>
        <a:graphic>
          <a:graphicData uri="http://schemas.openxmlformats.org/drawingml/2006/table">
            <a:tbl>
              <a:tblPr firstRow="1" firstCol="1" bandRow="1">
                <a:tableStyleId>{5C22544A-7EE6-4342-B048-85BDC9FD1C3A}</a:tableStyleId>
              </a:tblPr>
              <a:tblGrid>
                <a:gridCol w="1732905">
                  <a:extLst>
                    <a:ext uri="{9D8B030D-6E8A-4147-A177-3AD203B41FA5}">
                      <a16:colId xmlns:a16="http://schemas.microsoft.com/office/drawing/2014/main" val="4090383962"/>
                    </a:ext>
                  </a:extLst>
                </a:gridCol>
                <a:gridCol w="2340524">
                  <a:extLst>
                    <a:ext uri="{9D8B030D-6E8A-4147-A177-3AD203B41FA5}">
                      <a16:colId xmlns:a16="http://schemas.microsoft.com/office/drawing/2014/main" val="3759853220"/>
                    </a:ext>
                  </a:extLst>
                </a:gridCol>
              </a:tblGrid>
              <a:tr h="402198">
                <a:tc gridSpan="2">
                  <a:txBody>
                    <a:bodyPr/>
                    <a:lstStyle/>
                    <a:p>
                      <a:pPr algn="ctr">
                        <a:lnSpc>
                          <a:spcPct val="107000"/>
                        </a:lnSpc>
                        <a:spcAft>
                          <a:spcPts val="800"/>
                        </a:spcAft>
                      </a:pPr>
                      <a:r>
                        <a:rPr lang="es-CO" sz="1000" kern="0" dirty="0">
                          <a:solidFill>
                            <a:schemeClr val="tx1"/>
                          </a:solidFill>
                          <a:effectLst/>
                          <a:latin typeface="Arial" panose="020B0604020202020204" pitchFamily="34" charset="0"/>
                          <a:cs typeface="Arial" panose="020B0604020202020204" pitchFamily="34" charset="0"/>
                        </a:rPr>
                        <a:t>NORMAS BASE SUPRAMUNICIPALES VIGENTES APLICABLES A LA MISIONALIDAD DE SU DEPENDENCIA</a:t>
                      </a:r>
                      <a:endParaRPr lang="es-CO" sz="1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solidFill>
                      <a:schemeClr val="accent1">
                        <a:lumMod val="75000"/>
                      </a:schemeClr>
                    </a:solidFill>
                  </a:tcPr>
                </a:tc>
                <a:tc hMerge="1">
                  <a:txBody>
                    <a:bodyPr/>
                    <a:lstStyle/>
                    <a:p>
                      <a:endParaRPr lang="es-CO"/>
                    </a:p>
                  </a:txBody>
                  <a:tcPr/>
                </a:tc>
                <a:extLst>
                  <a:ext uri="{0D108BD9-81ED-4DB2-BD59-A6C34878D82A}">
                    <a16:rowId xmlns:a16="http://schemas.microsoft.com/office/drawing/2014/main" val="3447027747"/>
                  </a:ext>
                </a:extLst>
              </a:tr>
              <a:tr h="508283">
                <a:tc>
                  <a:txBody>
                    <a:bodyPr/>
                    <a:lstStyle/>
                    <a:p>
                      <a:pPr algn="ctr">
                        <a:lnSpc>
                          <a:spcPct val="107000"/>
                        </a:lnSpc>
                        <a:spcAft>
                          <a:spcPts val="800"/>
                        </a:spcAft>
                      </a:pPr>
                      <a:r>
                        <a:rPr lang="es-CO" sz="1000" b="0" kern="0" dirty="0">
                          <a:solidFill>
                            <a:schemeClr val="tx1"/>
                          </a:solidFill>
                          <a:effectLst/>
                          <a:latin typeface="Arial" panose="020B0604020202020204" pitchFamily="34" charset="0"/>
                          <a:cs typeface="Arial" panose="020B0604020202020204" pitchFamily="34" charset="0"/>
                        </a:rPr>
                        <a:t>NUMERO O CODIFICACIÓN DE LA NORMA</a:t>
                      </a:r>
                      <a:endParaRPr lang="es-CO" sz="10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ctr">
                    <a:solidFill>
                      <a:schemeClr val="accent2">
                        <a:lumMod val="60000"/>
                        <a:lumOff val="40000"/>
                      </a:schemeClr>
                    </a:solidFill>
                  </a:tcPr>
                </a:tc>
                <a:tc>
                  <a:txBody>
                    <a:bodyPr/>
                    <a:lstStyle/>
                    <a:p>
                      <a:pPr algn="ctr">
                        <a:lnSpc>
                          <a:spcPct val="107000"/>
                        </a:lnSpc>
                        <a:spcAft>
                          <a:spcPts val="800"/>
                        </a:spcAft>
                      </a:pPr>
                      <a:r>
                        <a:rPr lang="es-CO" sz="1000" b="0" kern="0" dirty="0">
                          <a:solidFill>
                            <a:schemeClr val="tx1"/>
                          </a:solidFill>
                          <a:effectLst/>
                          <a:latin typeface="Arial" panose="020B0604020202020204" pitchFamily="34" charset="0"/>
                          <a:cs typeface="Arial" panose="020B0604020202020204" pitchFamily="34" charset="0"/>
                        </a:rPr>
                        <a:t>CAMPO DE APLICACIÓN </a:t>
                      </a:r>
                      <a:endParaRPr lang="es-CO" sz="10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ctr">
                    <a:solidFill>
                      <a:schemeClr val="accent2">
                        <a:lumMod val="60000"/>
                        <a:lumOff val="40000"/>
                      </a:schemeClr>
                    </a:solidFill>
                  </a:tcPr>
                </a:tc>
                <a:extLst>
                  <a:ext uri="{0D108BD9-81ED-4DB2-BD59-A6C34878D82A}">
                    <a16:rowId xmlns:a16="http://schemas.microsoft.com/office/drawing/2014/main" val="2829866047"/>
                  </a:ext>
                </a:extLst>
              </a:tr>
              <a:tr h="169004">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80 DE 1993</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PROCESOS DE CONTRATACIÓN</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2784207126"/>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181 DE 1995</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2752783802"/>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1150 DE 2007</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PROCESOS DE CONTRATACIÓN</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1265689542"/>
                  </a:ext>
                </a:extLst>
              </a:tr>
              <a:tr h="199971">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DECRETO 1082 DE 2015</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PROCESOS DE CONTRATACIÓN</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3272726167"/>
                  </a:ext>
                </a:extLst>
              </a:tr>
              <a:tr h="199971">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LEY 1474 DE 2011</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49172981"/>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DECRETO 943 DE 2014</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1644538664"/>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87 DE 1993</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GESTION ADMINISTRATIVA PÚBLICA</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3603416216"/>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951 DE 2005</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3732786716"/>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734 DE 2002</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GESTION ADMINISTRATIVA PÚBLICA</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3901387883"/>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DECRETO 1716 DE 2009</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GESTION ADMINISTRATIVA PÚBLICA</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3219344040"/>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962 DE 2005</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2544655490"/>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DECRETO 1068 DE 2015</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GESTION ADMINISTRATIVA PÚBLICA</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1808806328"/>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DECRETO 1083 DE 2015</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1768240190"/>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1437 DE 2011</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GESTION ADMINISTRATIVA PÚBLICA,</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403988746"/>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DECRETO 4445 DE 2008</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2765810527"/>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DECRETO 2641 DE 2012</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3410946859"/>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1581 DE 2012</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3609055477"/>
                  </a:ext>
                </a:extLst>
              </a:tr>
              <a:tr h="199971">
                <a:tc>
                  <a:txBody>
                    <a:bodyPr/>
                    <a:lstStyle/>
                    <a:p>
                      <a:pPr algn="ctr">
                        <a:lnSpc>
                          <a:spcPct val="107000"/>
                        </a:lnSpc>
                        <a:spcAft>
                          <a:spcPts val="800"/>
                        </a:spcAft>
                      </a:pPr>
                      <a:r>
                        <a:rPr lang="es-CO" sz="800" kern="0">
                          <a:solidFill>
                            <a:schemeClr val="tx1"/>
                          </a:solidFill>
                          <a:effectLst/>
                          <a:latin typeface="Arial" panose="020B0604020202020204" pitchFamily="34" charset="0"/>
                          <a:cs typeface="Arial" panose="020B0604020202020204" pitchFamily="34" charset="0"/>
                        </a:rPr>
                        <a:t>LEY 1755 DE 2015</a:t>
                      </a:r>
                      <a:endParaRPr lang="es-CO" sz="8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18" marR="43818" marT="0" marB="0" anchor="b"/>
                </a:tc>
                <a:extLst>
                  <a:ext uri="{0D108BD9-81ED-4DB2-BD59-A6C34878D82A}">
                    <a16:rowId xmlns:a16="http://schemas.microsoft.com/office/drawing/2014/main" val="2821958328"/>
                  </a:ext>
                </a:extLst>
              </a:tr>
            </a:tbl>
          </a:graphicData>
        </a:graphic>
      </p:graphicFrame>
      <p:graphicFrame>
        <p:nvGraphicFramePr>
          <p:cNvPr id="13" name="Tabla 12">
            <a:extLst>
              <a:ext uri="{FF2B5EF4-FFF2-40B4-BE49-F238E27FC236}">
                <a16:creationId xmlns:a16="http://schemas.microsoft.com/office/drawing/2014/main" id="{3DBE670F-2C5C-5AFB-D78C-E68F3C3DB322}"/>
              </a:ext>
            </a:extLst>
          </p:cNvPr>
          <p:cNvGraphicFramePr>
            <a:graphicFrameLocks noGrp="1"/>
          </p:cNvGraphicFramePr>
          <p:nvPr>
            <p:extLst>
              <p:ext uri="{D42A27DB-BD31-4B8C-83A1-F6EECF244321}">
                <p14:modId xmlns:p14="http://schemas.microsoft.com/office/powerpoint/2010/main" val="1822383112"/>
              </p:ext>
            </p:extLst>
          </p:nvPr>
        </p:nvGraphicFramePr>
        <p:xfrm>
          <a:off x="6248400" y="2550623"/>
          <a:ext cx="3076575" cy="2293448"/>
        </p:xfrm>
        <a:graphic>
          <a:graphicData uri="http://schemas.openxmlformats.org/drawingml/2006/table">
            <a:tbl>
              <a:tblPr firstRow="1" firstCol="1" bandRow="1">
                <a:tableStyleId>{5C22544A-7EE6-4342-B048-85BDC9FD1C3A}</a:tableStyleId>
              </a:tblPr>
              <a:tblGrid>
                <a:gridCol w="1343025">
                  <a:extLst>
                    <a:ext uri="{9D8B030D-6E8A-4147-A177-3AD203B41FA5}">
                      <a16:colId xmlns:a16="http://schemas.microsoft.com/office/drawing/2014/main" val="1049041865"/>
                    </a:ext>
                  </a:extLst>
                </a:gridCol>
                <a:gridCol w="1733550">
                  <a:extLst>
                    <a:ext uri="{9D8B030D-6E8A-4147-A177-3AD203B41FA5}">
                      <a16:colId xmlns:a16="http://schemas.microsoft.com/office/drawing/2014/main" val="478142285"/>
                    </a:ext>
                  </a:extLst>
                </a:gridCol>
              </a:tblGrid>
              <a:tr h="1032760">
                <a:tc gridSpan="2">
                  <a:txBody>
                    <a:bodyPr/>
                    <a:lstStyle/>
                    <a:p>
                      <a:pPr algn="ctr">
                        <a:lnSpc>
                          <a:spcPct val="107000"/>
                        </a:lnSpc>
                        <a:spcAft>
                          <a:spcPts val="800"/>
                        </a:spcAft>
                      </a:pPr>
                      <a:r>
                        <a:rPr lang="es-CO" sz="1000" kern="0" dirty="0">
                          <a:solidFill>
                            <a:schemeClr val="tx1"/>
                          </a:solidFill>
                          <a:effectLst/>
                          <a:latin typeface="Arial" panose="020B0604020202020204" pitchFamily="34" charset="0"/>
                          <a:cs typeface="Arial" panose="020B0604020202020204" pitchFamily="34" charset="0"/>
                        </a:rPr>
                        <a:t>NORMAS MUNICIPALES APLICABLES A LA MISIONALIDAD DE SU DEPENDENCIA (RELACIONE LOS ACUERDOS, DECRETOS, RESOLUCIONES, CIRULARES Y DEMAS ACTOS ADMINISTRATVIOS APLICADOS EN SU DEPENDENCIA)</a:t>
                      </a:r>
                      <a:endParaRPr lang="es-CO" sz="1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solidFill>
                      <a:schemeClr val="accent1">
                        <a:lumMod val="75000"/>
                      </a:schemeClr>
                    </a:solidFill>
                  </a:tcPr>
                </a:tc>
                <a:tc hMerge="1">
                  <a:txBody>
                    <a:bodyPr/>
                    <a:lstStyle/>
                    <a:p>
                      <a:endParaRPr lang="es-CO"/>
                    </a:p>
                  </a:txBody>
                  <a:tcPr/>
                </a:tc>
                <a:extLst>
                  <a:ext uri="{0D108BD9-81ED-4DB2-BD59-A6C34878D82A}">
                    <a16:rowId xmlns:a16="http://schemas.microsoft.com/office/drawing/2014/main" val="2019564593"/>
                  </a:ext>
                </a:extLst>
              </a:tr>
              <a:tr h="490402">
                <a:tc>
                  <a:txBody>
                    <a:bodyPr/>
                    <a:lstStyle/>
                    <a:p>
                      <a:pPr algn="ctr">
                        <a:lnSpc>
                          <a:spcPct val="107000"/>
                        </a:lnSpc>
                        <a:spcAft>
                          <a:spcPts val="800"/>
                        </a:spcAft>
                      </a:pPr>
                      <a:r>
                        <a:rPr lang="es-CO" sz="1000" b="0" kern="0" dirty="0">
                          <a:solidFill>
                            <a:schemeClr val="tx1"/>
                          </a:solidFill>
                          <a:effectLst/>
                          <a:latin typeface="Arial" panose="020B0604020202020204" pitchFamily="34" charset="0"/>
                          <a:cs typeface="Arial" panose="020B0604020202020204" pitchFamily="34" charset="0"/>
                        </a:rPr>
                        <a:t>NUMERO O CODIFICACIÓN DE LA NORMA</a:t>
                      </a:r>
                      <a:endParaRPr lang="es-CO" sz="10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pPr>
                      <a:r>
                        <a:rPr lang="es-CO" sz="1000" b="0" kern="0" dirty="0">
                          <a:solidFill>
                            <a:schemeClr val="tx1"/>
                          </a:solidFill>
                          <a:effectLst/>
                          <a:latin typeface="Arial" panose="020B0604020202020204" pitchFamily="34" charset="0"/>
                          <a:cs typeface="Arial" panose="020B0604020202020204" pitchFamily="34" charset="0"/>
                        </a:rPr>
                        <a:t>CAMPO DE APLICACIÓN</a:t>
                      </a:r>
                      <a:endParaRPr lang="es-CO" sz="10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solidFill>
                      <a:schemeClr val="accent2">
                        <a:lumMod val="60000"/>
                        <a:lumOff val="40000"/>
                      </a:schemeClr>
                    </a:solidFill>
                  </a:tcPr>
                </a:tc>
                <a:extLst>
                  <a:ext uri="{0D108BD9-81ED-4DB2-BD59-A6C34878D82A}">
                    <a16:rowId xmlns:a16="http://schemas.microsoft.com/office/drawing/2014/main" val="1611989131"/>
                  </a:ext>
                </a:extLst>
              </a:tr>
              <a:tr h="267492">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ACUERDO 39 DE 1995</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2027616384"/>
                  </a:ext>
                </a:extLst>
              </a:tr>
              <a:tr h="235334">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DECRETO 100 DE 2022</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2994792591"/>
                  </a:ext>
                </a:extLst>
              </a:tr>
              <a:tr h="194676">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DECRETO 25 DE 2023</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s-CO" sz="800" kern="0" dirty="0">
                          <a:solidFill>
                            <a:schemeClr val="tx1"/>
                          </a:solidFill>
                          <a:effectLst/>
                          <a:latin typeface="Arial" panose="020B0604020202020204" pitchFamily="34" charset="0"/>
                          <a:cs typeface="Arial" panose="020B0604020202020204" pitchFamily="34" charset="0"/>
                        </a:rPr>
                        <a:t>GESTION ADMINISTRATIVA PÚBLICA</a:t>
                      </a:r>
                      <a:endParaRPr lang="es-CO" sz="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888554477"/>
                  </a:ext>
                </a:extLst>
              </a:tr>
            </a:tbl>
          </a:graphicData>
        </a:graphic>
      </p:graphicFrame>
    </p:spTree>
    <p:extLst>
      <p:ext uri="{BB962C8B-B14F-4D97-AF65-F5344CB8AC3E}">
        <p14:creationId xmlns:p14="http://schemas.microsoft.com/office/powerpoint/2010/main" val="948657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5EB632AF-93B0-8682-C0E4-577D4A2122AE}"/>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BE73074-0CA6-A420-38B2-7AB885DE9B52}"/>
              </a:ext>
            </a:extLst>
          </p:cNvPr>
          <p:cNvSpPr txBox="1"/>
          <p:nvPr/>
        </p:nvSpPr>
        <p:spPr>
          <a:xfrm>
            <a:off x="2118815" y="990049"/>
            <a:ext cx="6121020" cy="373436"/>
          </a:xfrm>
          <a:prstGeom prst="rect">
            <a:avLst/>
          </a:prstGeom>
          <a:noFill/>
        </p:spPr>
        <p:txBody>
          <a:bodyPr wrap="square">
            <a:spAutoFit/>
          </a:bodyPr>
          <a:lstStyle/>
          <a:p>
            <a:pPr algn="ctr">
              <a:lnSpc>
                <a:spcPct val="107000"/>
              </a:lnSpc>
              <a:spcBef>
                <a:spcPts val="1200"/>
              </a:spcBef>
            </a:pPr>
            <a:r>
              <a:rPr lang="es-CO" sz="1800" b="1" kern="100" dirty="0">
                <a:solidFill>
                  <a:schemeClr val="accent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TABLA 2 COMPARACIÓN DEL GASTO 2020 – 2022</a:t>
            </a:r>
            <a:endParaRPr lang="es-CO" sz="2400" b="1" kern="100" dirty="0">
              <a:solidFill>
                <a:schemeClr val="accent2">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1" name="Tabla 10">
            <a:extLst>
              <a:ext uri="{FF2B5EF4-FFF2-40B4-BE49-F238E27FC236}">
                <a16:creationId xmlns:a16="http://schemas.microsoft.com/office/drawing/2014/main" id="{DDF62662-B9C7-7F03-A96A-85AC09E13130}"/>
              </a:ext>
            </a:extLst>
          </p:cNvPr>
          <p:cNvGraphicFramePr>
            <a:graphicFrameLocks noGrp="1"/>
          </p:cNvGraphicFramePr>
          <p:nvPr>
            <p:extLst>
              <p:ext uri="{D42A27DB-BD31-4B8C-83A1-F6EECF244321}">
                <p14:modId xmlns:p14="http://schemas.microsoft.com/office/powerpoint/2010/main" val="1438601968"/>
              </p:ext>
            </p:extLst>
          </p:nvPr>
        </p:nvGraphicFramePr>
        <p:xfrm>
          <a:off x="1308416" y="1636105"/>
          <a:ext cx="7999357" cy="4163637"/>
        </p:xfrm>
        <a:graphic>
          <a:graphicData uri="http://schemas.openxmlformats.org/drawingml/2006/table">
            <a:tbl>
              <a:tblPr firstRow="1" firstCol="1" bandRow="1">
                <a:tableStyleId>{5C22544A-7EE6-4342-B048-85BDC9FD1C3A}</a:tableStyleId>
              </a:tblPr>
              <a:tblGrid>
                <a:gridCol w="2908742">
                  <a:extLst>
                    <a:ext uri="{9D8B030D-6E8A-4147-A177-3AD203B41FA5}">
                      <a16:colId xmlns:a16="http://schemas.microsoft.com/office/drawing/2014/main" val="3019176796"/>
                    </a:ext>
                  </a:extLst>
                </a:gridCol>
                <a:gridCol w="1842448">
                  <a:extLst>
                    <a:ext uri="{9D8B030D-6E8A-4147-A177-3AD203B41FA5}">
                      <a16:colId xmlns:a16="http://schemas.microsoft.com/office/drawing/2014/main" val="2927985811"/>
                    </a:ext>
                  </a:extLst>
                </a:gridCol>
                <a:gridCol w="1492328">
                  <a:extLst>
                    <a:ext uri="{9D8B030D-6E8A-4147-A177-3AD203B41FA5}">
                      <a16:colId xmlns:a16="http://schemas.microsoft.com/office/drawing/2014/main" val="3992675789"/>
                    </a:ext>
                  </a:extLst>
                </a:gridCol>
                <a:gridCol w="747330">
                  <a:extLst>
                    <a:ext uri="{9D8B030D-6E8A-4147-A177-3AD203B41FA5}">
                      <a16:colId xmlns:a16="http://schemas.microsoft.com/office/drawing/2014/main" val="186049156"/>
                    </a:ext>
                  </a:extLst>
                </a:gridCol>
                <a:gridCol w="1008509">
                  <a:extLst>
                    <a:ext uri="{9D8B030D-6E8A-4147-A177-3AD203B41FA5}">
                      <a16:colId xmlns:a16="http://schemas.microsoft.com/office/drawing/2014/main" val="2451855947"/>
                    </a:ext>
                  </a:extLst>
                </a:gridCol>
              </a:tblGrid>
              <a:tr h="233680">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NOMBRE</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SALDO FINAL 2020</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SALDO FINAL 2021</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ANÁLISIS VERTICAL 2020</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es-CO" sz="1200" kern="0" dirty="0">
                          <a:effectLst/>
                          <a:latin typeface="Arial" panose="020B0604020202020204" pitchFamily="34" charset="0"/>
                          <a:cs typeface="Arial" panose="020B0604020202020204" pitchFamily="34" charset="0"/>
                        </a:rPr>
                        <a:t>ANÁLISIS VERTICAL 2021</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986183973"/>
                  </a:ext>
                </a:extLst>
              </a:tr>
              <a:tr h="164465">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GASTOS </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3,084,051,755.07</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$ 4,406,629,642.31</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100.00%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100.00%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84014659"/>
                  </a:ext>
                </a:extLst>
              </a:tr>
              <a:tr h="164465">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GASTOS DE PERSONAL</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546,347,552.00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603,913,763.00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17.72%</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13.70%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63834466"/>
                  </a:ext>
                </a:extLst>
              </a:tr>
              <a:tr h="164465">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OTROS GASTOS POR SERVICIOS PERSONALES</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143,415,936.70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181,380,729.00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4.65%</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4.12%</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324315682"/>
                  </a:ext>
                </a:extLst>
              </a:tr>
              <a:tr h="164465">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CONTRIBUCIONES INHERENTES A LA NOMINA</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189,511,178.00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203,983,229.00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6.14%</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4.63%</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061749942"/>
                  </a:ext>
                </a:extLst>
              </a:tr>
              <a:tr h="164465">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GASTOS GENERALES</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159,108,387.08</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195,033,942.24</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5.16%</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4.43%</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15410679"/>
                  </a:ext>
                </a:extLst>
              </a:tr>
              <a:tr h="164465">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APOYO, FOMENTO Y PROMOCIÓN DEL DEPORTE</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549,049,412.76</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815,191,037.34</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17.80%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18.50%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314009610"/>
                  </a:ext>
                </a:extLst>
              </a:tr>
              <a:tr h="302260">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APOYO, FOMENTO Y PROMOCIÓN DE LA RECREACIÓN Y ACTIVIDAD FÍSICA</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226,837,434.66</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248,592,018.00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7.36%</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5.64%</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189306314"/>
                  </a:ext>
                </a:extLst>
              </a:tr>
              <a:tr h="302260">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MEJORAMIENTO DE LA INFRAESTRUCTURA DEPORTIVA Y RECREATIVA</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799,801,647.20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475,562,171.77</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25.93%</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10.79%</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263873907"/>
                  </a:ext>
                </a:extLst>
              </a:tr>
              <a:tr h="302260">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PLAN DE DESARROLLO COMUNAL Y CORREGIMENTAL SECTOR DEPORTE</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203,527,546.00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21,414,690.00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6.60%</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0.49%</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436498706"/>
                  </a:ext>
                </a:extLst>
              </a:tr>
              <a:tr h="160655">
                <a:tc>
                  <a:txBody>
                    <a:bodyPr/>
                    <a:lstStyle/>
                    <a:p>
                      <a:pPr>
                        <a:lnSpc>
                          <a:spcPct val="107000"/>
                        </a:lnSpc>
                        <a:spcAft>
                          <a:spcPts val="800"/>
                        </a:spcAft>
                      </a:pPr>
                      <a:r>
                        <a:rPr lang="es-CO" sz="1200" kern="0" dirty="0">
                          <a:effectLst/>
                          <a:latin typeface="Arial" panose="020B0604020202020204" pitchFamily="34" charset="0"/>
                          <a:cs typeface="Arial" panose="020B0604020202020204" pitchFamily="34" charset="0"/>
                        </a:rPr>
                        <a:t>CIERRE DE INGRESOS, GASTOS Y COSTOS </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266,452,660.67</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 $ 1,661,558,061.96</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a:effectLst/>
                          <a:latin typeface="Arial" panose="020B0604020202020204" pitchFamily="34" charset="0"/>
                          <a:cs typeface="Arial" panose="020B0604020202020204" pitchFamily="34" charset="0"/>
                        </a:rPr>
                        <a:t>8.64%</a:t>
                      </a:r>
                      <a:endParaRPr lang="es-CO" sz="1200" kern="1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r">
                        <a:lnSpc>
                          <a:spcPct val="107000"/>
                        </a:lnSpc>
                        <a:spcAft>
                          <a:spcPts val="800"/>
                        </a:spcAft>
                      </a:pPr>
                      <a:r>
                        <a:rPr lang="es-CO" sz="1200" kern="0" dirty="0">
                          <a:effectLst/>
                          <a:latin typeface="Arial" panose="020B0604020202020204" pitchFamily="34" charset="0"/>
                          <a:cs typeface="Arial" panose="020B0604020202020204" pitchFamily="34" charset="0"/>
                        </a:rPr>
                        <a:t>37.71%</a:t>
                      </a:r>
                      <a:endParaRPr lang="es-CO" sz="1200" kern="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460710015"/>
                  </a:ext>
                </a:extLst>
              </a:tr>
            </a:tbl>
          </a:graphicData>
        </a:graphic>
      </p:graphicFrame>
    </p:spTree>
    <p:extLst>
      <p:ext uri="{BB962C8B-B14F-4D97-AF65-F5344CB8AC3E}">
        <p14:creationId xmlns:p14="http://schemas.microsoft.com/office/powerpoint/2010/main" val="38369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5EB632AF-93B0-8682-C0E4-577D4A2122AE}"/>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34D87F2C-F916-900C-1BAA-8B964CBEEEDE}"/>
              </a:ext>
            </a:extLst>
          </p:cNvPr>
          <p:cNvGraphicFramePr>
            <a:graphicFrameLocks noGrp="1"/>
          </p:cNvGraphicFramePr>
          <p:nvPr>
            <p:extLst>
              <p:ext uri="{D42A27DB-BD31-4B8C-83A1-F6EECF244321}">
                <p14:modId xmlns:p14="http://schemas.microsoft.com/office/powerpoint/2010/main" val="2477017971"/>
              </p:ext>
            </p:extLst>
          </p:nvPr>
        </p:nvGraphicFramePr>
        <p:xfrm>
          <a:off x="709684" y="954833"/>
          <a:ext cx="9348715" cy="5322107"/>
        </p:xfrm>
        <a:graphic>
          <a:graphicData uri="http://schemas.openxmlformats.org/drawingml/2006/table">
            <a:tbl>
              <a:tblPr firstRow="1" firstCol="1" bandRow="1">
                <a:tableStyleId>{5C22544A-7EE6-4342-B048-85BDC9FD1C3A}</a:tableStyleId>
              </a:tblPr>
              <a:tblGrid>
                <a:gridCol w="4354593">
                  <a:extLst>
                    <a:ext uri="{9D8B030D-6E8A-4147-A177-3AD203B41FA5}">
                      <a16:colId xmlns:a16="http://schemas.microsoft.com/office/drawing/2014/main" val="3964850236"/>
                    </a:ext>
                  </a:extLst>
                </a:gridCol>
                <a:gridCol w="2490473">
                  <a:extLst>
                    <a:ext uri="{9D8B030D-6E8A-4147-A177-3AD203B41FA5}">
                      <a16:colId xmlns:a16="http://schemas.microsoft.com/office/drawing/2014/main" val="3910728464"/>
                    </a:ext>
                  </a:extLst>
                </a:gridCol>
                <a:gridCol w="2503649">
                  <a:extLst>
                    <a:ext uri="{9D8B030D-6E8A-4147-A177-3AD203B41FA5}">
                      <a16:colId xmlns:a16="http://schemas.microsoft.com/office/drawing/2014/main" val="3570691658"/>
                    </a:ext>
                  </a:extLst>
                </a:gridCol>
              </a:tblGrid>
              <a:tr h="184474">
                <a:tc>
                  <a:txBody>
                    <a:bodyPr/>
                    <a:lstStyle/>
                    <a:p>
                      <a:pPr algn="ctr">
                        <a:lnSpc>
                          <a:spcPct val="107000"/>
                        </a:lnSpc>
                        <a:spcAft>
                          <a:spcPts val="800"/>
                        </a:spcAft>
                      </a:pPr>
                      <a:r>
                        <a:rPr lang="es-CO" sz="900" kern="0">
                          <a:effectLst/>
                          <a:latin typeface="Arial" panose="020B0604020202020204" pitchFamily="34" charset="0"/>
                          <a:cs typeface="Arial" panose="020B0604020202020204" pitchFamily="34" charset="0"/>
                        </a:rPr>
                        <a:t>NOMBRE</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ctr">
                        <a:lnSpc>
                          <a:spcPct val="107000"/>
                        </a:lnSpc>
                        <a:spcAft>
                          <a:spcPts val="800"/>
                        </a:spcAft>
                      </a:pPr>
                      <a:r>
                        <a:rPr lang="es-CO" sz="900" kern="0">
                          <a:effectLst/>
                          <a:latin typeface="Arial" panose="020B0604020202020204" pitchFamily="34" charset="0"/>
                          <a:cs typeface="Arial" panose="020B0604020202020204" pitchFamily="34" charset="0"/>
                        </a:rPr>
                        <a:t>SALDO FINAL 2022</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ctr">
                        <a:lnSpc>
                          <a:spcPct val="107000"/>
                        </a:lnSpc>
                        <a:spcAft>
                          <a:spcPts val="800"/>
                        </a:spcAft>
                      </a:pPr>
                      <a:r>
                        <a:rPr lang="es-CO" sz="900" kern="0">
                          <a:effectLst/>
                          <a:latin typeface="Arial" panose="020B0604020202020204" pitchFamily="34" charset="0"/>
                          <a:cs typeface="Arial" panose="020B0604020202020204" pitchFamily="34" charset="0"/>
                        </a:rPr>
                        <a:t>ANÁLISIS VERTICAL 2022</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979570008"/>
                  </a:ext>
                </a:extLst>
              </a:tr>
              <a:tr h="92103">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GASTOS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6,415,694,094.93</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100.00%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420833613"/>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FACTORES CONSTITUTIVOS DE SALARIO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625,790,852.00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9.75%</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4013347195"/>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CONTRIBUCIONES INHERENTES A LA NÓMINA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218,450,920.00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3.40%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1459756394"/>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REMUNERACIONES NO CONSTITUTIVAS DE FACTOR SALARIAL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25,292,249.00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0.39%</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902534720"/>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ADQUISICIÓN DE ACTIVOS NO FINANCIEROS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19,355,000.00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0.30%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3961477428"/>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PRODUCTOS ALIMENTICIOS, BEBIDAS Y TABACO; TEXTILES, PRENDAS DE VESTIR Y PRODUCTOS DE CUERO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12,973,483.00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0.20%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2879536042"/>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OTROS BIENES TRANSPORTABLES (EXCEPTO PRODUCTOS METÁLICOS, MAQUINARIA Y EQUIPO)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29,425,897.35</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0.46%</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659752867"/>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PRODUCTOS METÁLICOS Y PAQUETES DE SOFTWARE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12,444,600.50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0.19%</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2427892951"/>
                  </a:ext>
                </a:extLst>
              </a:tr>
              <a:tr h="351444">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DE ALOJAMIENTO; SERVICIOS DE SUMINISTRO DE COMIDAS Y BEBIDAS; SERVICIOS DE TRANSPORTE; Y SERVICIOS DE DISTRIBUCIÓN DE ELECTRICIDAD, GAS Y AGUA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40,831,627.16</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0.64%</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814180450"/>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SERVICIOS FINANCIEROS Y SERVICIOS CONEXOS, SERVICIOS INMOBILIARIOS Y SERVICIOS DE LEASING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22,994,494.00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0.36%</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1892940305"/>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PRESTADOS A LAS EMPRESAS Y SERVICIOS DE PRODUCCIÓN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181,906,948.22</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2.84%</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4257925561"/>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PARA LA COMUNIDAD, SOCIALES Y PERSONALES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44,323,676.00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0.69%</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3701928762"/>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GRAVAMEN A LOS MOVIMIENTOS FINANCIEROS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1,475,600.00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0.02%</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3143165344"/>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ADQUISICIÓN DE ACTIVOS NO FINANCIEROS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110,492,762.00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1.72%</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2611239549"/>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MINERALES; ELECTRICIDAD, GAS Y AGUA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757,848.38</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0.01%</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1989962587"/>
                  </a:ext>
                </a:extLst>
              </a:tr>
              <a:tr h="186831">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PRODUCTOS ALIMENTICIOS, BEBIDAS Y TABACO; TEXTILES, PRENDAS DE VESTIR Y PRODUCTOS DE CUERO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47,483,605.00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0.74%</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280193815"/>
                  </a:ext>
                </a:extLst>
              </a:tr>
              <a:tr h="186831">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OTROS BIENES TRANSPORTABLES (EXCEPTO PRODUCTOS METÁLICOS, MAQUINARIA Y EQUIPO)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38,431,091.19</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0.60%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1378383188"/>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PRODUCTOS METÁLICOS Y PAQUETES DE SOFTWARE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57,194,621.83</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0.89%</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2932036512"/>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DE LA CONSTRUCCIÓN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3,530,971,237.30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55.04%</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4074675943"/>
                  </a:ext>
                </a:extLst>
              </a:tr>
              <a:tr h="351444">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DE ALOJAMIENTO; SERVICIOS DE SUMINISTRO DE COMIDAS Y BEBIDAS; SERVICIOS DE TRANSPORTE; Y SERVICIOS DE DISTRIBUCIÓN DE ELECTRICIDAD, GAS Y AGUA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239,682,181.00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3.74%</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3643610066"/>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FINANCIEROS Y SERVICIOS CONEXOS, SERVICIOS INMOBILIARIOS Y SERVICIOS DE LEASING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4,362,774.00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0.07%</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3033205834"/>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PRESTADOS A LAS EMPRESAS Y SERVICIOS DE PRODUCCIÓN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102,207,799.00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1.59%</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2036066854"/>
                  </a:ext>
                </a:extLst>
              </a:tr>
              <a:tr h="178550">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 SERVICIOS PARA LA COMUNIDAD, SOCIALES Y PERSONALES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1,048,844,828.00</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16.35%</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3099375284"/>
                  </a:ext>
                </a:extLst>
              </a:tr>
              <a:tr h="92136">
                <a:tc>
                  <a:txBody>
                    <a:bodyPr/>
                    <a:lstStyle/>
                    <a:p>
                      <a:pPr>
                        <a:lnSpc>
                          <a:spcPct val="107000"/>
                        </a:lnSpc>
                        <a:spcAft>
                          <a:spcPts val="800"/>
                        </a:spcAft>
                      </a:pPr>
                      <a:r>
                        <a:rPr lang="es-CO" sz="900" kern="0">
                          <a:effectLst/>
                          <a:latin typeface="Arial" panose="020B0604020202020204" pitchFamily="34" charset="0"/>
                          <a:cs typeface="Arial" panose="020B0604020202020204" pitchFamily="34" charset="0"/>
                        </a:rPr>
                        <a:t>CIERRE DE INGRESOS, GASTOS Y COSTOS </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a:effectLst/>
                          <a:latin typeface="Arial" panose="020B0604020202020204" pitchFamily="34" charset="0"/>
                          <a:cs typeface="Arial" panose="020B0604020202020204" pitchFamily="34" charset="0"/>
                        </a:rPr>
                        <a:t> $        560,552,602.65</a:t>
                      </a:r>
                      <a:endParaRPr lang="es-CO" sz="900" kern="10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tc>
                  <a:txBody>
                    <a:bodyPr/>
                    <a:lstStyle/>
                    <a:p>
                      <a:pPr algn="r">
                        <a:lnSpc>
                          <a:spcPct val="107000"/>
                        </a:lnSpc>
                        <a:spcAft>
                          <a:spcPts val="800"/>
                        </a:spcAft>
                      </a:pPr>
                      <a:r>
                        <a:rPr lang="es-CO" sz="900" kern="0" dirty="0">
                          <a:effectLst/>
                          <a:latin typeface="Arial" panose="020B0604020202020204" pitchFamily="34" charset="0"/>
                          <a:cs typeface="Arial" panose="020B0604020202020204" pitchFamily="34" charset="0"/>
                        </a:rPr>
                        <a:t>8.74%</a:t>
                      </a:r>
                      <a:endParaRPr lang="es-CO" sz="900" kern="100" dirty="0">
                        <a:effectLst/>
                        <a:latin typeface="Arial" panose="020B0604020202020204" pitchFamily="34" charset="0"/>
                        <a:ea typeface="Calibri" panose="020F0502020204030204" pitchFamily="34" charset="0"/>
                        <a:cs typeface="Arial" panose="020B0604020202020204" pitchFamily="34" charset="0"/>
                      </a:endParaRPr>
                    </a:p>
                  </a:txBody>
                  <a:tcPr marL="5049" marR="5049" marT="5049" marB="5049" anchor="ctr"/>
                </a:tc>
                <a:extLst>
                  <a:ext uri="{0D108BD9-81ED-4DB2-BD59-A6C34878D82A}">
                    <a16:rowId xmlns:a16="http://schemas.microsoft.com/office/drawing/2014/main" val="905454653"/>
                  </a:ext>
                </a:extLst>
              </a:tr>
            </a:tbl>
          </a:graphicData>
        </a:graphic>
      </p:graphicFrame>
    </p:spTree>
    <p:extLst>
      <p:ext uri="{BB962C8B-B14F-4D97-AF65-F5344CB8AC3E}">
        <p14:creationId xmlns:p14="http://schemas.microsoft.com/office/powerpoint/2010/main" val="1182475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5EB632AF-93B0-8682-C0E4-577D4A2122AE}"/>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34FE612-89F8-44C6-66EB-A2455A3FB42E}"/>
              </a:ext>
            </a:extLst>
          </p:cNvPr>
          <p:cNvSpPr txBox="1"/>
          <p:nvPr/>
        </p:nvSpPr>
        <p:spPr>
          <a:xfrm>
            <a:off x="2391771" y="975264"/>
            <a:ext cx="6121020" cy="369332"/>
          </a:xfrm>
          <a:prstGeom prst="rect">
            <a:avLst/>
          </a:prstGeom>
          <a:noFill/>
        </p:spPr>
        <p:txBody>
          <a:bodyPr wrap="square">
            <a:spAutoFit/>
          </a:bodyPr>
          <a:lstStyle/>
          <a:p>
            <a:r>
              <a:rPr lang="es-CO" sz="1800" b="1" dirty="0">
                <a:solidFill>
                  <a:schemeClr val="accent2">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TABLA 3 COMPARACIÓN DE ACTIVOS FIJOS 2020 – 2022</a:t>
            </a:r>
            <a:endParaRPr lang="es-CO" dirty="0">
              <a:solidFill>
                <a:schemeClr val="accent2">
                  <a:lumMod val="50000"/>
                </a:schemeClr>
              </a:solidFill>
            </a:endParaRPr>
          </a:p>
        </p:txBody>
      </p:sp>
      <p:graphicFrame>
        <p:nvGraphicFramePr>
          <p:cNvPr id="9" name="Tabla 8">
            <a:extLst>
              <a:ext uri="{FF2B5EF4-FFF2-40B4-BE49-F238E27FC236}">
                <a16:creationId xmlns:a16="http://schemas.microsoft.com/office/drawing/2014/main" id="{E2A0ADDC-5821-E192-578C-7EE29E25C912}"/>
              </a:ext>
            </a:extLst>
          </p:cNvPr>
          <p:cNvGraphicFramePr>
            <a:graphicFrameLocks noGrp="1"/>
          </p:cNvGraphicFramePr>
          <p:nvPr>
            <p:extLst>
              <p:ext uri="{D42A27DB-BD31-4B8C-83A1-F6EECF244321}">
                <p14:modId xmlns:p14="http://schemas.microsoft.com/office/powerpoint/2010/main" val="2364503730"/>
              </p:ext>
            </p:extLst>
          </p:nvPr>
        </p:nvGraphicFramePr>
        <p:xfrm>
          <a:off x="968991" y="1430859"/>
          <a:ext cx="8188656" cy="4661222"/>
        </p:xfrm>
        <a:graphic>
          <a:graphicData uri="http://schemas.openxmlformats.org/drawingml/2006/table">
            <a:tbl>
              <a:tblPr firstRow="1" firstCol="1" bandRow="1">
                <a:tableStyleId>{5C22544A-7EE6-4342-B048-85BDC9FD1C3A}</a:tableStyleId>
              </a:tblPr>
              <a:tblGrid>
                <a:gridCol w="2374058">
                  <a:extLst>
                    <a:ext uri="{9D8B030D-6E8A-4147-A177-3AD203B41FA5}">
                      <a16:colId xmlns:a16="http://schemas.microsoft.com/office/drawing/2014/main" val="3076043034"/>
                    </a:ext>
                  </a:extLst>
                </a:gridCol>
                <a:gridCol w="1542802">
                  <a:extLst>
                    <a:ext uri="{9D8B030D-6E8A-4147-A177-3AD203B41FA5}">
                      <a16:colId xmlns:a16="http://schemas.microsoft.com/office/drawing/2014/main" val="1494007433"/>
                    </a:ext>
                  </a:extLst>
                </a:gridCol>
                <a:gridCol w="1542802">
                  <a:extLst>
                    <a:ext uri="{9D8B030D-6E8A-4147-A177-3AD203B41FA5}">
                      <a16:colId xmlns:a16="http://schemas.microsoft.com/office/drawing/2014/main" val="1169943114"/>
                    </a:ext>
                  </a:extLst>
                </a:gridCol>
                <a:gridCol w="1541966">
                  <a:extLst>
                    <a:ext uri="{9D8B030D-6E8A-4147-A177-3AD203B41FA5}">
                      <a16:colId xmlns:a16="http://schemas.microsoft.com/office/drawing/2014/main" val="1901459620"/>
                    </a:ext>
                  </a:extLst>
                </a:gridCol>
                <a:gridCol w="1187028">
                  <a:extLst>
                    <a:ext uri="{9D8B030D-6E8A-4147-A177-3AD203B41FA5}">
                      <a16:colId xmlns:a16="http://schemas.microsoft.com/office/drawing/2014/main" val="3643044517"/>
                    </a:ext>
                  </a:extLst>
                </a:gridCol>
              </a:tblGrid>
              <a:tr h="286344">
                <a:tc>
                  <a:txBody>
                    <a:bodyPr/>
                    <a:lstStyle/>
                    <a:p>
                      <a:pPr algn="ctr">
                        <a:lnSpc>
                          <a:spcPct val="107000"/>
                        </a:lnSpc>
                        <a:spcAft>
                          <a:spcPts val="800"/>
                        </a:spcAft>
                      </a:pPr>
                      <a:r>
                        <a:rPr lang="es-CO" sz="1100" kern="0" dirty="0">
                          <a:effectLst/>
                          <a:latin typeface="Arial" panose="020B0604020202020204" pitchFamily="34" charset="0"/>
                          <a:cs typeface="Arial" panose="020B0604020202020204" pitchFamily="34" charset="0"/>
                        </a:rPr>
                        <a:t>NOMBRE</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SALDO FINAL 2020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SALDO FINAL 2022</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VARIACÒN ABSOLUTA</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ctr"/>
                </a:tc>
                <a:tc>
                  <a:txBody>
                    <a:bodyPr/>
                    <a:lstStyle/>
                    <a:p>
                      <a:pPr algn="ctr">
                        <a:lnSpc>
                          <a:spcPct val="107000"/>
                        </a:lnSpc>
                        <a:spcAft>
                          <a:spcPts val="800"/>
                        </a:spcAft>
                      </a:pPr>
                      <a:r>
                        <a:rPr lang="es-CO" sz="1100" kern="0">
                          <a:effectLst/>
                          <a:latin typeface="Arial" panose="020B0604020202020204" pitchFamily="34" charset="0"/>
                          <a:cs typeface="Arial" panose="020B0604020202020204" pitchFamily="34" charset="0"/>
                        </a:rPr>
                        <a:t>VARIACIÒN RELATIVA</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ctr"/>
                </a:tc>
                <a:extLst>
                  <a:ext uri="{0D108BD9-81ED-4DB2-BD59-A6C34878D82A}">
                    <a16:rowId xmlns:a16="http://schemas.microsoft.com/office/drawing/2014/main" val="2686776064"/>
                  </a:ext>
                </a:extLst>
              </a:tr>
              <a:tr h="286344">
                <a:tc>
                  <a:txBody>
                    <a:bodyPr/>
                    <a:lstStyle/>
                    <a:p>
                      <a:pPr>
                        <a:lnSpc>
                          <a:spcPct val="107000"/>
                        </a:lnSpc>
                        <a:spcAft>
                          <a:spcPts val="800"/>
                        </a:spcAft>
                      </a:pPr>
                      <a:r>
                        <a:rPr lang="es-CO" sz="1100" kern="0" dirty="0">
                          <a:effectLst/>
                          <a:latin typeface="Arial" panose="020B0604020202020204" pitchFamily="34" charset="0"/>
                          <a:cs typeface="Arial" panose="020B0604020202020204" pitchFamily="34" charset="0"/>
                        </a:rPr>
                        <a:t>INVENTARIOS MATERIAL DIDÀCTICO</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238,109,096.00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238,109,096.00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1927942869"/>
                  </a:ext>
                </a:extLst>
              </a:tr>
              <a:tr h="145919">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MAQUINARIA Y EQUIPO</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170,058,357.00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189,521,232.00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(19,462,875.00)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-11%</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1870458169"/>
                  </a:ext>
                </a:extLst>
              </a:tr>
              <a:tr h="286344">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MUEBLES, ENSERES Y EQUIPO DE OFICINA</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76,085,135.50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84,380,635.50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(8,295,500.00)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-11%</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1924030037"/>
                  </a:ext>
                </a:extLst>
              </a:tr>
              <a:tr h="286344">
                <a:tc>
                  <a:txBody>
                    <a:bodyPr/>
                    <a:lstStyle/>
                    <a:p>
                      <a:pPr>
                        <a:lnSpc>
                          <a:spcPct val="107000"/>
                        </a:lnSpc>
                        <a:spcAft>
                          <a:spcPts val="800"/>
                        </a:spcAft>
                      </a:pPr>
                      <a:r>
                        <a:rPr lang="es-CO" sz="1100" kern="0" dirty="0">
                          <a:effectLst/>
                          <a:latin typeface="Arial" panose="020B0604020202020204" pitchFamily="34" charset="0"/>
                          <a:cs typeface="Arial" panose="020B0604020202020204" pitchFamily="34" charset="0"/>
                        </a:rPr>
                        <a:t>EQUIPOS DE COMUNICACIÓN Y COMPUTACIÓN</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86,724,960.22</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104,201,463.22</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(17,476,503.00)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-20%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1166667695"/>
                  </a:ext>
                </a:extLst>
              </a:tr>
              <a:tr h="286344">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EQUIPOS DE TRANSPORTE, TRACCIÓN Y ELEVACIÓN</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127,469,595.00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127,469,595.00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2936811790"/>
                  </a:ext>
                </a:extLst>
              </a:tr>
              <a:tr h="433293">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EQUIPOS DE COMEDOR, COCINA, DESPENSA Y HOTELERÍA</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599,900.00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1,188,950.00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(589,050.00)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-98%</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2068705817"/>
                  </a:ext>
                </a:extLst>
              </a:tr>
              <a:tr h="145919">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MAQUINARIA Y EQUIPO</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(52,296,808.00)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(86,059,052.00)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33,762,244.00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-65%</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2804533248"/>
                  </a:ext>
                </a:extLst>
              </a:tr>
              <a:tr h="286344">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MUEBLES, ENSERES Y EQUIPO DE OFICINA</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(51,174,552.00)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(66,997,609.00)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15,823,057.00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-31%</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4239417804"/>
                  </a:ext>
                </a:extLst>
              </a:tr>
              <a:tr h="286344">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EQUIPOS DE COMUNICACIÓN Y COMPUTACIÓN</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(46,493,392.00)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(76,181,315.00)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29,687,923.00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-64%</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3249032269"/>
                  </a:ext>
                </a:extLst>
              </a:tr>
              <a:tr h="286344">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EQUIPOS DE TRANSPORTE, TRACCIÓN Y ELEVACIÓN</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(25,491,980.00)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(50,985,900.00)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25,493,920.00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1697208404"/>
                  </a:ext>
                </a:extLst>
              </a:tr>
              <a:tr h="433293">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EQUIPOS DE COMEDOR, COCINA, DESPENSA Y HOTELERÍA</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(599,900.00)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(1,188,950.00)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589,050.00</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-98%</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1572202785"/>
                  </a:ext>
                </a:extLst>
              </a:tr>
              <a:tr h="145919">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INTANGIBLES</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38,250,570.00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54,939,893.84</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(16,689,323.84)</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-44%</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2245551985"/>
                  </a:ext>
                </a:extLst>
              </a:tr>
              <a:tr h="286344">
                <a:tc>
                  <a:txBody>
                    <a:bodyPr/>
                    <a:lstStyle/>
                    <a:p>
                      <a:pPr>
                        <a:lnSpc>
                          <a:spcPct val="107000"/>
                        </a:lnSpc>
                        <a:spcAft>
                          <a:spcPts val="800"/>
                        </a:spcAft>
                      </a:pPr>
                      <a:r>
                        <a:rPr lang="es-CO" sz="1100" kern="0">
                          <a:effectLst/>
                          <a:latin typeface="Arial" panose="020B0604020202020204" pitchFamily="34" charset="0"/>
                          <a:cs typeface="Arial" panose="020B0604020202020204" pitchFamily="34" charset="0"/>
                        </a:rPr>
                        <a:t>AMORTIZACIÓN ACUMULADA DE INTANGIBLES (CR)</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(10,058,429.00)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(22,381,768.00)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a:effectLst/>
                          <a:latin typeface="Arial" panose="020B0604020202020204" pitchFamily="34" charset="0"/>
                          <a:cs typeface="Arial" panose="020B0604020202020204" pitchFamily="34" charset="0"/>
                        </a:rPr>
                        <a:t>12,323,339.00</a:t>
                      </a:r>
                      <a:endParaRPr lang="es-CO" sz="1100" kern="10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tc>
                  <a:txBody>
                    <a:bodyPr/>
                    <a:lstStyle/>
                    <a:p>
                      <a:pPr algn="r">
                        <a:lnSpc>
                          <a:spcPct val="107000"/>
                        </a:lnSpc>
                        <a:spcAft>
                          <a:spcPts val="800"/>
                        </a:spcAft>
                      </a:pPr>
                      <a:r>
                        <a:rPr lang="es-CO" sz="1100" kern="0" dirty="0">
                          <a:effectLst/>
                          <a:latin typeface="Arial" panose="020B0604020202020204" pitchFamily="34" charset="0"/>
                          <a:cs typeface="Arial" panose="020B0604020202020204" pitchFamily="34" charset="0"/>
                        </a:rPr>
                        <a:t>-123%</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txBody>
                  <a:tcPr marL="40056" marR="40056" marT="0" marB="0" anchor="b"/>
                </a:tc>
                <a:extLst>
                  <a:ext uri="{0D108BD9-81ED-4DB2-BD59-A6C34878D82A}">
                    <a16:rowId xmlns:a16="http://schemas.microsoft.com/office/drawing/2014/main" val="2865753304"/>
                  </a:ext>
                </a:extLst>
              </a:tr>
            </a:tbl>
          </a:graphicData>
        </a:graphic>
      </p:graphicFrame>
    </p:spTree>
    <p:extLst>
      <p:ext uri="{BB962C8B-B14F-4D97-AF65-F5344CB8AC3E}">
        <p14:creationId xmlns:p14="http://schemas.microsoft.com/office/powerpoint/2010/main" val="3306429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0DD26E9-8A1B-8528-D5F1-5A1580C5CF5A}"/>
              </a:ext>
            </a:extLst>
          </p:cNvPr>
          <p:cNvSpPr txBox="1"/>
          <p:nvPr/>
        </p:nvSpPr>
        <p:spPr>
          <a:xfrm>
            <a:off x="4173090" y="1008296"/>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1200" b="1">
                <a:latin typeface="Arial"/>
                <a:cs typeface="Arial"/>
              </a:rPr>
              <a:t>SITUACIÓN DE LOS RECURSOS</a:t>
            </a:r>
            <a:endParaRPr lang="es-ES"/>
          </a:p>
        </p:txBody>
      </p:sp>
      <p:sp>
        <p:nvSpPr>
          <p:cNvPr id="14" name="CuadroTexto 13">
            <a:extLst>
              <a:ext uri="{FF2B5EF4-FFF2-40B4-BE49-F238E27FC236}">
                <a16:creationId xmlns:a16="http://schemas.microsoft.com/office/drawing/2014/main" id="{4E0AA964-4874-5B17-60AE-E3FFD0FB0941}"/>
              </a:ext>
            </a:extLst>
          </p:cNvPr>
          <p:cNvSpPr txBox="1"/>
          <p:nvPr/>
        </p:nvSpPr>
        <p:spPr>
          <a:xfrm>
            <a:off x="1290697" y="1290696"/>
            <a:ext cx="78608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1600" b="1" dirty="0">
                <a:latin typeface="Arial"/>
                <a:cs typeface="Arial"/>
              </a:rPr>
              <a:t>Vigencia Fiscal Año 2020 entre el día 01 del mes Enero y el día 31 del mes Diciembre </a:t>
            </a:r>
            <a:endParaRPr lang="es-ES" sz="1600">
              <a:latin typeface="Arial"/>
              <a:cs typeface="Arial"/>
            </a:endParaRPr>
          </a:p>
        </p:txBody>
      </p:sp>
      <p:graphicFrame>
        <p:nvGraphicFramePr>
          <p:cNvPr id="7" name="Tabla 6">
            <a:extLst>
              <a:ext uri="{FF2B5EF4-FFF2-40B4-BE49-F238E27FC236}">
                <a16:creationId xmlns:a16="http://schemas.microsoft.com/office/drawing/2014/main" id="{8BD150A6-7422-26E4-D342-5E1F8AF1678C}"/>
              </a:ext>
            </a:extLst>
          </p:cNvPr>
          <p:cNvGraphicFramePr>
            <a:graphicFrameLocks noGrp="1"/>
          </p:cNvGraphicFramePr>
          <p:nvPr>
            <p:extLst>
              <p:ext uri="{D42A27DB-BD31-4B8C-83A1-F6EECF244321}">
                <p14:modId xmlns:p14="http://schemas.microsoft.com/office/powerpoint/2010/main" val="1166206759"/>
              </p:ext>
            </p:extLst>
          </p:nvPr>
        </p:nvGraphicFramePr>
        <p:xfrm>
          <a:off x="708085" y="1797369"/>
          <a:ext cx="4191000" cy="2573147"/>
        </p:xfrm>
        <a:graphic>
          <a:graphicData uri="http://schemas.openxmlformats.org/drawingml/2006/table">
            <a:tbl>
              <a:tblPr firstRow="1" firstCol="1" bandRow="1">
                <a:tableStyleId>{5C22544A-7EE6-4342-B048-85BDC9FD1C3A}</a:tableStyleId>
              </a:tblPr>
              <a:tblGrid>
                <a:gridCol w="1625600">
                  <a:extLst>
                    <a:ext uri="{9D8B030D-6E8A-4147-A177-3AD203B41FA5}">
                      <a16:colId xmlns:a16="http://schemas.microsoft.com/office/drawing/2014/main" val="2796125981"/>
                    </a:ext>
                  </a:extLst>
                </a:gridCol>
                <a:gridCol w="2565400">
                  <a:extLst>
                    <a:ext uri="{9D8B030D-6E8A-4147-A177-3AD203B41FA5}">
                      <a16:colId xmlns:a16="http://schemas.microsoft.com/office/drawing/2014/main" val="1529023799"/>
                    </a:ext>
                  </a:extLst>
                </a:gridCol>
              </a:tblGrid>
              <a:tr h="211074">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18038464"/>
                  </a:ext>
                </a:extLst>
              </a:tr>
              <a:tr h="355727">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ACTIVO TOTAL</a:t>
                      </a:r>
                      <a:endParaRPr lang="es-MX">
                        <a:effectLst/>
                      </a:endParaRPr>
                    </a:p>
                  </a:txBody>
                  <a:tcPr marL="0" marR="0" marT="0" marB="0" anchor="ctr">
                    <a:lnL>
                      <a:noFill/>
                    </a:lnL>
                    <a:lnR>
                      <a:noFill/>
                    </a:lnR>
                    <a:lnT>
                      <a:noFill/>
                    </a:lnT>
                    <a:lnB>
                      <a:noFill/>
                    </a:lnB>
                  </a:tcPr>
                </a:tc>
                <a:tc>
                  <a:txBody>
                    <a:bodyPr/>
                    <a:lstStyle/>
                    <a:p>
                      <a:pPr marL="0" algn="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1.021.496.207,72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841647329"/>
                  </a:ext>
                </a:extLst>
              </a:tr>
              <a:tr h="227711">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470.313.655,00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298330145"/>
                  </a:ext>
                </a:extLst>
              </a:tr>
              <a:tr h="355727">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551.182.552,72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447649430"/>
                  </a:ext>
                </a:extLst>
              </a:tr>
              <a:tr h="355727">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PASIVO TOTAL</a:t>
                      </a:r>
                      <a:endParaRPr lang="es-MX">
                        <a:effectLst/>
                      </a:endParaRPr>
                    </a:p>
                  </a:txBody>
                  <a:tcPr marL="0" marR="0" marT="0" marB="0" anchor="ctr">
                    <a:lnL>
                      <a:noFill/>
                    </a:lnL>
                    <a:lnR>
                      <a:noFill/>
                    </a:lnR>
                    <a:lnT>
                      <a:noFill/>
                    </a:lnT>
                    <a:lnB>
                      <a:noFill/>
                    </a:lnB>
                  </a:tcPr>
                </a:tc>
                <a:tc>
                  <a:txBody>
                    <a:bodyPr/>
                    <a:lstStyle/>
                    <a:p>
                      <a:pPr marL="0" algn="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230.232.253,80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102007618"/>
                  </a:ext>
                </a:extLst>
              </a:tr>
              <a:tr h="355727">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230.232.253.80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663104724"/>
                  </a:ext>
                </a:extLst>
              </a:tr>
              <a:tr h="355727">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042257759"/>
                  </a:ext>
                </a:extLst>
              </a:tr>
              <a:tr h="355727">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PATRIMONIO</a:t>
                      </a:r>
                      <a:endParaRPr lang="es-MX">
                        <a:effectLst/>
                      </a:endParaRPr>
                    </a:p>
                  </a:txBody>
                  <a:tcPr marL="0" marR="0" marT="0" marB="0" anchor="ctr">
                    <a:lnL>
                      <a:noFill/>
                    </a:lnL>
                    <a:lnR>
                      <a:noFill/>
                    </a:lnR>
                    <a:lnT>
                      <a:noFill/>
                    </a:lnT>
                    <a:lnB>
                      <a:noFill/>
                    </a:lnB>
                  </a:tcPr>
                </a:tc>
                <a:tc>
                  <a:txBody>
                    <a:bodyPr/>
                    <a:lstStyle/>
                    <a:p>
                      <a:pPr marL="0" algn="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543.621.845,16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882996888"/>
                  </a:ext>
                </a:extLst>
              </a:tr>
            </a:tbl>
          </a:graphicData>
        </a:graphic>
      </p:graphicFrame>
      <p:graphicFrame>
        <p:nvGraphicFramePr>
          <p:cNvPr id="9" name="Tabla 8">
            <a:extLst>
              <a:ext uri="{FF2B5EF4-FFF2-40B4-BE49-F238E27FC236}">
                <a16:creationId xmlns:a16="http://schemas.microsoft.com/office/drawing/2014/main" id="{CF393A0A-77B3-B310-67FE-4488BB11BAE5}"/>
              </a:ext>
            </a:extLst>
          </p:cNvPr>
          <p:cNvGraphicFramePr>
            <a:graphicFrameLocks noGrp="1"/>
          </p:cNvGraphicFramePr>
          <p:nvPr>
            <p:extLst>
              <p:ext uri="{D42A27DB-BD31-4B8C-83A1-F6EECF244321}">
                <p14:modId xmlns:p14="http://schemas.microsoft.com/office/powerpoint/2010/main" val="552611392"/>
              </p:ext>
            </p:extLst>
          </p:nvPr>
        </p:nvGraphicFramePr>
        <p:xfrm>
          <a:off x="5282960" y="1875236"/>
          <a:ext cx="5105400" cy="2503678"/>
        </p:xfrm>
        <a:graphic>
          <a:graphicData uri="http://schemas.openxmlformats.org/drawingml/2006/table">
            <a:tbl>
              <a:tblPr firstRow="1" firstCol="1" bandRow="1">
                <a:tableStyleId>{5C22544A-7EE6-4342-B048-85BDC9FD1C3A}</a:tableStyleId>
              </a:tblPr>
              <a:tblGrid>
                <a:gridCol w="1879600">
                  <a:extLst>
                    <a:ext uri="{9D8B030D-6E8A-4147-A177-3AD203B41FA5}">
                      <a16:colId xmlns:a16="http://schemas.microsoft.com/office/drawing/2014/main" val="4111051060"/>
                    </a:ext>
                  </a:extLst>
                </a:gridCol>
                <a:gridCol w="3225800">
                  <a:extLst>
                    <a:ext uri="{9D8B030D-6E8A-4147-A177-3AD203B41FA5}">
                      <a16:colId xmlns:a16="http://schemas.microsoft.com/office/drawing/2014/main" val="2124317066"/>
                    </a:ext>
                  </a:extLst>
                </a:gridCol>
              </a:tblGrid>
              <a:tr h="201422">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86493730"/>
                  </a:ext>
                </a:extLst>
              </a:tr>
              <a:tr h="33959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3.443.666.481,91</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877527983"/>
                  </a:ext>
                </a:extLst>
              </a:tr>
              <a:tr h="201422">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3.185.902.192,33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71768652"/>
                  </a:ext>
                </a:extLst>
              </a:tr>
              <a:tr h="33959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COSTOS DE VENTA Y OPERACIÓN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373077928"/>
                  </a:ext>
                </a:extLst>
              </a:tr>
              <a:tr h="201422">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lnSpc>
                          <a:spcPct val="105000"/>
                        </a:lnSpc>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257.764.289,58</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862698723"/>
                  </a:ext>
                </a:extLst>
              </a:tr>
              <a:tr h="33959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212736683"/>
                  </a:ext>
                </a:extLst>
              </a:tr>
              <a:tr h="33959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122.180,82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473807189"/>
                  </a:ext>
                </a:extLst>
              </a:tr>
              <a:tr h="33959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-122.180,82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488763981"/>
                  </a:ext>
                </a:extLst>
              </a:tr>
              <a:tr h="201422">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NETO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257.642.108,76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050714531"/>
                  </a:ext>
                </a:extLst>
              </a:tr>
            </a:tbl>
          </a:graphicData>
        </a:graphic>
      </p:graphicFrame>
      <p:graphicFrame>
        <p:nvGraphicFramePr>
          <p:cNvPr id="11" name="Tabla 10">
            <a:extLst>
              <a:ext uri="{FF2B5EF4-FFF2-40B4-BE49-F238E27FC236}">
                <a16:creationId xmlns:a16="http://schemas.microsoft.com/office/drawing/2014/main" id="{0B41447A-7B6B-CDEF-8F66-CCAB936CAACC}"/>
              </a:ext>
            </a:extLst>
          </p:cNvPr>
          <p:cNvGraphicFramePr>
            <a:graphicFrameLocks noGrp="1"/>
          </p:cNvGraphicFramePr>
          <p:nvPr>
            <p:extLst>
              <p:ext uri="{D42A27DB-BD31-4B8C-83A1-F6EECF244321}">
                <p14:modId xmlns:p14="http://schemas.microsoft.com/office/powerpoint/2010/main" val="1641191429"/>
              </p:ext>
            </p:extLst>
          </p:nvPr>
        </p:nvGraphicFramePr>
        <p:xfrm>
          <a:off x="2545511" y="4593700"/>
          <a:ext cx="6324600" cy="1524000"/>
        </p:xfrm>
        <a:graphic>
          <a:graphicData uri="http://schemas.openxmlformats.org/drawingml/2006/table">
            <a:tbl>
              <a:tblPr firstRow="1" firstCol="1" bandRow="1">
                <a:tableStyleId>{5C22544A-7EE6-4342-B048-85BDC9FD1C3A}</a:tableStyleId>
              </a:tblPr>
              <a:tblGrid>
                <a:gridCol w="3162300">
                  <a:extLst>
                    <a:ext uri="{9D8B030D-6E8A-4147-A177-3AD203B41FA5}">
                      <a16:colId xmlns:a16="http://schemas.microsoft.com/office/drawing/2014/main" val="3890564577"/>
                    </a:ext>
                  </a:extLst>
                </a:gridCol>
                <a:gridCol w="3162300">
                  <a:extLst>
                    <a:ext uri="{9D8B030D-6E8A-4147-A177-3AD203B41FA5}">
                      <a16:colId xmlns:a16="http://schemas.microsoft.com/office/drawing/2014/main" val="3714902597"/>
                    </a:ext>
                  </a:extLst>
                </a:gridCol>
              </a:tblGrid>
              <a:tr h="19050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B. Bienes Muebles e Inmuebles</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Vigencia Fiscal de Enero a Diciembre de 2020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160001831"/>
                  </a:ext>
                </a:extLst>
              </a:tr>
              <a:tr h="19050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VALOR (Millones de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675857704"/>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TERRENOS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767699202"/>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EDIFICACIONES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540068308"/>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MAQUINARIA Y EQUIPO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117.761.549,00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949910871"/>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TRANSPORTE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101.977.615,00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121196376"/>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COMUNICACIÓN Y COMPUTACIÓN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40.231.568,22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923733227"/>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MUEBLES Y ENSERES Y EQUIPOS DE OFICINA</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24.910.583,50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085897391"/>
                  </a:ext>
                </a:extLst>
              </a:tr>
            </a:tbl>
          </a:graphicData>
        </a:graphic>
      </p:graphicFrame>
    </p:spTree>
    <p:extLst>
      <p:ext uri="{BB962C8B-B14F-4D97-AF65-F5344CB8AC3E}">
        <p14:creationId xmlns:p14="http://schemas.microsoft.com/office/powerpoint/2010/main" val="2842925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4264714-4A75-ECF4-82AF-567149AD5F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552" y="892887"/>
            <a:ext cx="8206595" cy="730261"/>
          </a:xfrm>
          <a:prstGeom prst="rect">
            <a:avLst/>
          </a:prstGeom>
        </p:spPr>
      </p:pic>
      <p:graphicFrame>
        <p:nvGraphicFramePr>
          <p:cNvPr id="7" name="Tabla 6">
            <a:extLst>
              <a:ext uri="{FF2B5EF4-FFF2-40B4-BE49-F238E27FC236}">
                <a16:creationId xmlns:a16="http://schemas.microsoft.com/office/drawing/2014/main" id="{DEBA7D36-6613-33AA-033D-D2C1F09B5BD7}"/>
              </a:ext>
            </a:extLst>
          </p:cNvPr>
          <p:cNvGraphicFramePr>
            <a:graphicFrameLocks noGrp="1"/>
          </p:cNvGraphicFramePr>
          <p:nvPr>
            <p:extLst>
              <p:ext uri="{D42A27DB-BD31-4B8C-83A1-F6EECF244321}">
                <p14:modId xmlns:p14="http://schemas.microsoft.com/office/powerpoint/2010/main" val="2056306765"/>
              </p:ext>
            </p:extLst>
          </p:nvPr>
        </p:nvGraphicFramePr>
        <p:xfrm>
          <a:off x="982333" y="1712209"/>
          <a:ext cx="4533900" cy="1765808"/>
        </p:xfrm>
        <a:graphic>
          <a:graphicData uri="http://schemas.openxmlformats.org/drawingml/2006/table">
            <a:tbl>
              <a:tblPr firstRow="1" firstCol="1" bandRow="1">
                <a:tableStyleId>{5C22544A-7EE6-4342-B048-85BDC9FD1C3A}</a:tableStyleId>
              </a:tblPr>
              <a:tblGrid>
                <a:gridCol w="2266950">
                  <a:extLst>
                    <a:ext uri="{9D8B030D-6E8A-4147-A177-3AD203B41FA5}">
                      <a16:colId xmlns:a16="http://schemas.microsoft.com/office/drawing/2014/main" val="3028544723"/>
                    </a:ext>
                  </a:extLst>
                </a:gridCol>
                <a:gridCol w="2266950">
                  <a:extLst>
                    <a:ext uri="{9D8B030D-6E8A-4147-A177-3AD203B41FA5}">
                      <a16:colId xmlns:a16="http://schemas.microsoft.com/office/drawing/2014/main" val="1940941576"/>
                    </a:ext>
                  </a:extLst>
                </a:gridCol>
              </a:tblGrid>
              <a:tr h="220726">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74412181"/>
                  </a:ext>
                </a:extLst>
              </a:tr>
              <a:tr h="220726">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ACTIVO TOTAL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2.263.169.861,39</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018849221"/>
                  </a:ext>
                </a:extLst>
              </a:tr>
              <a:tr h="220726">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1.741.282.360,83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911313700"/>
                  </a:ext>
                </a:extLst>
              </a:tr>
              <a:tr h="220726">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521.887.500,56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584383015"/>
                  </a:ext>
                </a:extLst>
              </a:tr>
              <a:tr h="220726">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PASIVO TOTAL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156.220.975,21</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333556094"/>
                  </a:ext>
                </a:extLst>
              </a:tr>
              <a:tr h="220726">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156.220.975,21</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689270896"/>
                  </a:ext>
                </a:extLst>
              </a:tr>
              <a:tr h="220726">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783606142"/>
                  </a:ext>
                </a:extLst>
              </a:tr>
              <a:tr h="220726">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PATRIMONIO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511.420.153,53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047931763"/>
                  </a:ext>
                </a:extLst>
              </a:tr>
            </a:tbl>
          </a:graphicData>
        </a:graphic>
      </p:graphicFrame>
      <p:graphicFrame>
        <p:nvGraphicFramePr>
          <p:cNvPr id="9" name="Tabla 8">
            <a:extLst>
              <a:ext uri="{FF2B5EF4-FFF2-40B4-BE49-F238E27FC236}">
                <a16:creationId xmlns:a16="http://schemas.microsoft.com/office/drawing/2014/main" id="{DF4C24D4-D874-3F2A-AA30-F1530CD30673}"/>
              </a:ext>
            </a:extLst>
          </p:cNvPr>
          <p:cNvGraphicFramePr>
            <a:graphicFrameLocks noGrp="1"/>
          </p:cNvGraphicFramePr>
          <p:nvPr>
            <p:extLst>
              <p:ext uri="{D42A27DB-BD31-4B8C-83A1-F6EECF244321}">
                <p14:modId xmlns:p14="http://schemas.microsoft.com/office/powerpoint/2010/main" val="1964340180"/>
              </p:ext>
            </p:extLst>
          </p:nvPr>
        </p:nvGraphicFramePr>
        <p:xfrm>
          <a:off x="5813725" y="1718461"/>
          <a:ext cx="4216400" cy="2270887"/>
        </p:xfrm>
        <a:graphic>
          <a:graphicData uri="http://schemas.openxmlformats.org/drawingml/2006/table">
            <a:tbl>
              <a:tblPr firstRow="1" firstCol="1" bandRow="1">
                <a:tableStyleId>{5C22544A-7EE6-4342-B048-85BDC9FD1C3A}</a:tableStyleId>
              </a:tblPr>
              <a:tblGrid>
                <a:gridCol w="1854200">
                  <a:extLst>
                    <a:ext uri="{9D8B030D-6E8A-4147-A177-3AD203B41FA5}">
                      <a16:colId xmlns:a16="http://schemas.microsoft.com/office/drawing/2014/main" val="4243681825"/>
                    </a:ext>
                  </a:extLst>
                </a:gridCol>
                <a:gridCol w="2362200">
                  <a:extLst>
                    <a:ext uri="{9D8B030D-6E8A-4147-A177-3AD203B41FA5}">
                      <a16:colId xmlns:a16="http://schemas.microsoft.com/office/drawing/2014/main" val="3255585667"/>
                    </a:ext>
                  </a:extLst>
                </a:gridCol>
              </a:tblGrid>
              <a:tr h="142621">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613570834"/>
                  </a:ext>
                </a:extLst>
              </a:tr>
              <a:tr h="240284">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4.383.129.658,35</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677912587"/>
                  </a:ext>
                </a:extLst>
              </a:tr>
              <a:tr h="240284">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2.787.598.611,97</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301617219"/>
                  </a:ext>
                </a:extLst>
              </a:tr>
              <a:tr h="240284">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COSTOS DE VENTA Y OPERACIÓN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664836285"/>
                  </a:ext>
                </a:extLst>
              </a:tr>
              <a:tr h="242951">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lnSpc>
                          <a:spcPct val="105000"/>
                        </a:lnSpc>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1.595.531.046,38</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740310257"/>
                  </a:ext>
                </a:extLst>
              </a:tr>
              <a:tr h="240284">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                    </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552907052"/>
                  </a:ext>
                </a:extLst>
              </a:tr>
              <a:tr h="240284">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2.313,73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183777174"/>
                  </a:ext>
                </a:extLst>
              </a:tr>
              <a:tr h="240284">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-2.313,73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487049449"/>
                  </a:ext>
                </a:extLst>
              </a:tr>
              <a:tr h="240284">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NETO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1.595.528.732,65</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026722934"/>
                  </a:ext>
                </a:extLst>
              </a:tr>
            </a:tbl>
          </a:graphicData>
        </a:graphic>
      </p:graphicFrame>
      <p:graphicFrame>
        <p:nvGraphicFramePr>
          <p:cNvPr id="11" name="Tabla 10">
            <a:extLst>
              <a:ext uri="{FF2B5EF4-FFF2-40B4-BE49-F238E27FC236}">
                <a16:creationId xmlns:a16="http://schemas.microsoft.com/office/drawing/2014/main" id="{54B78E2F-505F-166B-1E8B-86A5165739E7}"/>
              </a:ext>
            </a:extLst>
          </p:cNvPr>
          <p:cNvGraphicFramePr>
            <a:graphicFrameLocks noGrp="1"/>
          </p:cNvGraphicFramePr>
          <p:nvPr>
            <p:extLst>
              <p:ext uri="{D42A27DB-BD31-4B8C-83A1-F6EECF244321}">
                <p14:modId xmlns:p14="http://schemas.microsoft.com/office/powerpoint/2010/main" val="3714879842"/>
              </p:ext>
            </p:extLst>
          </p:nvPr>
        </p:nvGraphicFramePr>
        <p:xfrm>
          <a:off x="2344228" y="4579323"/>
          <a:ext cx="6324600" cy="1524000"/>
        </p:xfrm>
        <a:graphic>
          <a:graphicData uri="http://schemas.openxmlformats.org/drawingml/2006/table">
            <a:tbl>
              <a:tblPr firstRow="1" firstCol="1" bandRow="1">
                <a:tableStyleId>{5C22544A-7EE6-4342-B048-85BDC9FD1C3A}</a:tableStyleId>
              </a:tblPr>
              <a:tblGrid>
                <a:gridCol w="3162300">
                  <a:extLst>
                    <a:ext uri="{9D8B030D-6E8A-4147-A177-3AD203B41FA5}">
                      <a16:colId xmlns:a16="http://schemas.microsoft.com/office/drawing/2014/main" val="1056208214"/>
                    </a:ext>
                  </a:extLst>
                </a:gridCol>
                <a:gridCol w="3162300">
                  <a:extLst>
                    <a:ext uri="{9D8B030D-6E8A-4147-A177-3AD203B41FA5}">
                      <a16:colId xmlns:a16="http://schemas.microsoft.com/office/drawing/2014/main" val="3108897031"/>
                    </a:ext>
                  </a:extLst>
                </a:gridCol>
              </a:tblGrid>
              <a:tr h="19050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B. Bienes Muebles e Inmuebles</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Vigencia Fiscal de Enero a Diciembre de 2021</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621429354"/>
                  </a:ext>
                </a:extLst>
              </a:tr>
              <a:tr h="19050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VALOR (Millones de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054162136"/>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TERRENOS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405218762"/>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EDIFICACIONES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4137614"/>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MAQUINARIA Y EQUIPO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100.943.689,00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211551054"/>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TRANSPORTE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89.230.655,00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273384617"/>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COMUNICACIÓN Y COMPUTACIÓN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34.414.375,22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675389403"/>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MUEBLES Y ENSERES Y EQUIPOS DE OFICINA</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17.302.071,50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263780351"/>
                  </a:ext>
                </a:extLst>
              </a:tr>
            </a:tbl>
          </a:graphicData>
        </a:graphic>
      </p:graphicFrame>
    </p:spTree>
    <p:extLst>
      <p:ext uri="{BB962C8B-B14F-4D97-AF65-F5344CB8AC3E}">
        <p14:creationId xmlns:p14="http://schemas.microsoft.com/office/powerpoint/2010/main" val="1984920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2B787248-56C4-9006-6155-1AFB2CC85354}"/>
              </a:ext>
            </a:extLst>
          </p:cNvPr>
          <p:cNvSpPr txBox="1"/>
          <p:nvPr/>
        </p:nvSpPr>
        <p:spPr>
          <a:xfrm>
            <a:off x="741872" y="957532"/>
            <a:ext cx="87529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b="1" dirty="0">
                <a:latin typeface="Arial"/>
              </a:rPr>
              <a:t>Vigencia Fiscal Año 2022 entre el día 01 del mes Enero y el día 31 del mes Diciembre </a:t>
            </a:r>
            <a:endParaRPr lang="es-ES"/>
          </a:p>
        </p:txBody>
      </p:sp>
      <p:graphicFrame>
        <p:nvGraphicFramePr>
          <p:cNvPr id="7" name="Tabla 6">
            <a:extLst>
              <a:ext uri="{FF2B5EF4-FFF2-40B4-BE49-F238E27FC236}">
                <a16:creationId xmlns:a16="http://schemas.microsoft.com/office/drawing/2014/main" id="{9DC17AB8-EBDE-EF62-3244-A267EE438A88}"/>
              </a:ext>
            </a:extLst>
          </p:cNvPr>
          <p:cNvGraphicFramePr>
            <a:graphicFrameLocks noGrp="1"/>
          </p:cNvGraphicFramePr>
          <p:nvPr>
            <p:extLst>
              <p:ext uri="{D42A27DB-BD31-4B8C-83A1-F6EECF244321}">
                <p14:modId xmlns:p14="http://schemas.microsoft.com/office/powerpoint/2010/main" val="1394505367"/>
              </p:ext>
            </p:extLst>
          </p:nvPr>
        </p:nvGraphicFramePr>
        <p:xfrm>
          <a:off x="742830" y="1602623"/>
          <a:ext cx="4064000" cy="2416302"/>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3108467228"/>
                    </a:ext>
                  </a:extLst>
                </a:gridCol>
                <a:gridCol w="2032000">
                  <a:extLst>
                    <a:ext uri="{9D8B030D-6E8A-4147-A177-3AD203B41FA5}">
                      <a16:colId xmlns:a16="http://schemas.microsoft.com/office/drawing/2014/main" val="3350253296"/>
                    </a:ext>
                  </a:extLst>
                </a:gridCol>
              </a:tblGrid>
              <a:tr h="229362">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24815514"/>
                  </a:ext>
                </a:extLst>
              </a:tr>
              <a:tr h="3124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ACTIVO TOTAL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3.729.481.889,92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100102217"/>
                  </a:ext>
                </a:extLst>
              </a:tr>
              <a:tr h="3124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3.233.465.618,36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799887565"/>
                  </a:ext>
                </a:extLst>
              </a:tr>
              <a:tr h="3124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496.016.271,56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946410706"/>
                  </a:ext>
                </a:extLst>
              </a:tr>
              <a:tr h="3124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PASIVO TOTAL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246.883.631,29</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677530599"/>
                  </a:ext>
                </a:extLst>
              </a:tr>
              <a:tr h="3124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246.883.631,29</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506319818"/>
                  </a:ext>
                </a:extLst>
              </a:tr>
              <a:tr h="3124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642032232"/>
                  </a:ext>
                </a:extLst>
              </a:tr>
              <a:tr h="3124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PATRIMONIO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444.070.919,46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272779786"/>
                  </a:ext>
                </a:extLst>
              </a:tr>
            </a:tbl>
          </a:graphicData>
        </a:graphic>
      </p:graphicFrame>
      <p:graphicFrame>
        <p:nvGraphicFramePr>
          <p:cNvPr id="9" name="Tabla 8">
            <a:extLst>
              <a:ext uri="{FF2B5EF4-FFF2-40B4-BE49-F238E27FC236}">
                <a16:creationId xmlns:a16="http://schemas.microsoft.com/office/drawing/2014/main" id="{A6ED0960-7E47-7243-E8C9-393D4C444ECA}"/>
              </a:ext>
            </a:extLst>
          </p:cNvPr>
          <p:cNvGraphicFramePr>
            <a:graphicFrameLocks noGrp="1"/>
          </p:cNvGraphicFramePr>
          <p:nvPr>
            <p:extLst>
              <p:ext uri="{D42A27DB-BD31-4B8C-83A1-F6EECF244321}">
                <p14:modId xmlns:p14="http://schemas.microsoft.com/office/powerpoint/2010/main" val="477403551"/>
              </p:ext>
            </p:extLst>
          </p:nvPr>
        </p:nvGraphicFramePr>
        <p:xfrm>
          <a:off x="5285956" y="1717091"/>
          <a:ext cx="5041900" cy="2302383"/>
        </p:xfrm>
        <a:graphic>
          <a:graphicData uri="http://schemas.openxmlformats.org/drawingml/2006/table">
            <a:tbl>
              <a:tblPr firstRow="1" firstCol="1" bandRow="1">
                <a:tableStyleId>{5C22544A-7EE6-4342-B048-85BDC9FD1C3A}</a:tableStyleId>
              </a:tblPr>
              <a:tblGrid>
                <a:gridCol w="2520950">
                  <a:extLst>
                    <a:ext uri="{9D8B030D-6E8A-4147-A177-3AD203B41FA5}">
                      <a16:colId xmlns:a16="http://schemas.microsoft.com/office/drawing/2014/main" val="2168185997"/>
                    </a:ext>
                  </a:extLst>
                </a:gridCol>
                <a:gridCol w="2520950">
                  <a:extLst>
                    <a:ext uri="{9D8B030D-6E8A-4147-A177-3AD203B41FA5}">
                      <a16:colId xmlns:a16="http://schemas.microsoft.com/office/drawing/2014/main" val="3399006247"/>
                    </a:ext>
                  </a:extLst>
                </a:gridCol>
              </a:tblGrid>
              <a:tr h="15875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917702241"/>
                  </a:ext>
                </a:extLst>
              </a:tr>
              <a:tr h="267589">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6.858.805.926,51</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490838711"/>
                  </a:ext>
                </a:extLst>
              </a:tr>
              <a:tr h="267589">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3.818.638.111,19</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865846179"/>
                  </a:ext>
                </a:extLst>
              </a:tr>
              <a:tr h="267589">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COSTOS DE VENTA Y OPERACIÓN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772902664"/>
                  </a:ext>
                </a:extLst>
              </a:tr>
              <a:tr h="27051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lnSpc>
                          <a:spcPct val="105000"/>
                        </a:lnSpc>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3.040.167.815,32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605910602"/>
                  </a:ext>
                </a:extLst>
              </a:tr>
              <a:tr h="267589">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449172424"/>
                  </a:ext>
                </a:extLst>
              </a:tr>
              <a:tr h="267589">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1.640.476,15</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501382176"/>
                  </a:ext>
                </a:extLst>
              </a:tr>
              <a:tr h="267589">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-1.640.476,15</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2413076"/>
                  </a:ext>
                </a:extLst>
              </a:tr>
              <a:tr h="267589">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NETO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3.038.527.339,17</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650387306"/>
                  </a:ext>
                </a:extLst>
              </a:tr>
            </a:tbl>
          </a:graphicData>
        </a:graphic>
      </p:graphicFrame>
      <p:graphicFrame>
        <p:nvGraphicFramePr>
          <p:cNvPr id="11" name="Tabla 10">
            <a:extLst>
              <a:ext uri="{FF2B5EF4-FFF2-40B4-BE49-F238E27FC236}">
                <a16:creationId xmlns:a16="http://schemas.microsoft.com/office/drawing/2014/main" id="{BC99F87E-7F09-025E-C3CD-1262716119D1}"/>
              </a:ext>
            </a:extLst>
          </p:cNvPr>
          <p:cNvGraphicFramePr>
            <a:graphicFrameLocks noGrp="1"/>
          </p:cNvGraphicFramePr>
          <p:nvPr>
            <p:extLst>
              <p:ext uri="{D42A27DB-BD31-4B8C-83A1-F6EECF244321}">
                <p14:modId xmlns:p14="http://schemas.microsoft.com/office/powerpoint/2010/main" val="1731949989"/>
              </p:ext>
            </p:extLst>
          </p:nvPr>
        </p:nvGraphicFramePr>
        <p:xfrm>
          <a:off x="2301096" y="4277983"/>
          <a:ext cx="6324600" cy="1752600"/>
        </p:xfrm>
        <a:graphic>
          <a:graphicData uri="http://schemas.openxmlformats.org/drawingml/2006/table">
            <a:tbl>
              <a:tblPr firstRow="1" firstCol="1" bandRow="1">
                <a:tableStyleId>{5C22544A-7EE6-4342-B048-85BDC9FD1C3A}</a:tableStyleId>
              </a:tblPr>
              <a:tblGrid>
                <a:gridCol w="2844800">
                  <a:extLst>
                    <a:ext uri="{9D8B030D-6E8A-4147-A177-3AD203B41FA5}">
                      <a16:colId xmlns:a16="http://schemas.microsoft.com/office/drawing/2014/main" val="4046597833"/>
                    </a:ext>
                  </a:extLst>
                </a:gridCol>
                <a:gridCol w="3479800">
                  <a:extLst>
                    <a:ext uri="{9D8B030D-6E8A-4147-A177-3AD203B41FA5}">
                      <a16:colId xmlns:a16="http://schemas.microsoft.com/office/drawing/2014/main" val="1499657913"/>
                    </a:ext>
                  </a:extLst>
                </a:gridCol>
              </a:tblGrid>
              <a:tr h="19050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B. Bienes Muebles e Inmuebles</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Vigencia Fiscal de Enero a Diciembre de 2022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60284610"/>
                  </a:ext>
                </a:extLst>
              </a:tr>
              <a:tr h="19050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VALOR (Millones de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762947540"/>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TERRENOS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610202000"/>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EDIFICACIONES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53089583"/>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MAQUINARIA Y EQUIPO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103.462.180,00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360781293"/>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TRANSPORTE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76.483.695,00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554644415"/>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COMUNICACIÓN Y COMPUTACIÓN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28.020.148,22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105771655"/>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MUEBLES Y ENSERES Y EQUIPOS DE OFICINA</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17.383.026,50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060918425"/>
                  </a:ext>
                </a:extLst>
              </a:tr>
            </a:tbl>
          </a:graphicData>
        </a:graphic>
      </p:graphicFrame>
    </p:spTree>
    <p:extLst>
      <p:ext uri="{BB962C8B-B14F-4D97-AF65-F5344CB8AC3E}">
        <p14:creationId xmlns:p14="http://schemas.microsoft.com/office/powerpoint/2010/main" val="4077323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C54D48C6-BDE2-AB58-E29D-85A2D17807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79722B2C-672E-FB15-09CF-B858D1599669}"/>
              </a:ext>
            </a:extLst>
          </p:cNvPr>
          <p:cNvSpPr txBox="1"/>
          <p:nvPr/>
        </p:nvSpPr>
        <p:spPr>
          <a:xfrm>
            <a:off x="598099" y="999364"/>
            <a:ext cx="93424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b="1" dirty="0">
                <a:latin typeface="Arial"/>
              </a:rPr>
              <a:t>Vigencia Fiscal Año 2023 entre el día 01 del mes Septiembre y el día 30 del mes Septiembre </a:t>
            </a:r>
            <a:endParaRPr lang="es-MX" b="1">
              <a:latin typeface="Arial"/>
              <a:cs typeface="Arial"/>
            </a:endParaRPr>
          </a:p>
        </p:txBody>
      </p:sp>
      <p:graphicFrame>
        <p:nvGraphicFramePr>
          <p:cNvPr id="7" name="Tabla 6">
            <a:extLst>
              <a:ext uri="{FF2B5EF4-FFF2-40B4-BE49-F238E27FC236}">
                <a16:creationId xmlns:a16="http://schemas.microsoft.com/office/drawing/2014/main" id="{105F6B29-0F75-3D19-F9F9-1FE044DA5FC3}"/>
              </a:ext>
            </a:extLst>
          </p:cNvPr>
          <p:cNvGraphicFramePr>
            <a:graphicFrameLocks noGrp="1"/>
          </p:cNvGraphicFramePr>
          <p:nvPr>
            <p:extLst>
              <p:ext uri="{D42A27DB-BD31-4B8C-83A1-F6EECF244321}">
                <p14:modId xmlns:p14="http://schemas.microsoft.com/office/powerpoint/2010/main" val="3693450997"/>
              </p:ext>
            </p:extLst>
          </p:nvPr>
        </p:nvGraphicFramePr>
        <p:xfrm>
          <a:off x="815436" y="1633052"/>
          <a:ext cx="4292600" cy="1607820"/>
        </p:xfrm>
        <a:graphic>
          <a:graphicData uri="http://schemas.openxmlformats.org/drawingml/2006/table">
            <a:tbl>
              <a:tblPr firstRow="1" firstCol="1" bandRow="1">
                <a:tableStyleId>{5C22544A-7EE6-4342-B048-85BDC9FD1C3A}</a:tableStyleId>
              </a:tblPr>
              <a:tblGrid>
                <a:gridCol w="2146300">
                  <a:extLst>
                    <a:ext uri="{9D8B030D-6E8A-4147-A177-3AD203B41FA5}">
                      <a16:colId xmlns:a16="http://schemas.microsoft.com/office/drawing/2014/main" val="1604548376"/>
                    </a:ext>
                  </a:extLst>
                </a:gridCol>
                <a:gridCol w="2146300">
                  <a:extLst>
                    <a:ext uri="{9D8B030D-6E8A-4147-A177-3AD203B41FA5}">
                      <a16:colId xmlns:a16="http://schemas.microsoft.com/office/drawing/2014/main" val="308283363"/>
                    </a:ext>
                  </a:extLst>
                </a:gridCol>
              </a:tblGrid>
              <a:tr h="190500">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183211378"/>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ACTIVO TOTAL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1.777.711.147,41</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820610375"/>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1.286.375.935,48</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470420295"/>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491.335.211,93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869727928"/>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PASIVO TOTAL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203.499.261,02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225997863"/>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a:t>
                      </a:r>
                      <a:r>
                        <a:rPr lang="es-MX" sz="1800" kern="1200">
                          <a:solidFill>
                            <a:srgbClr val="000000"/>
                          </a:solidFill>
                          <a:effectLst/>
                          <a:latin typeface="Trebuchet MS" panose="020B0603020202020204" pitchFamily="34" charset="0"/>
                        </a:rPr>
                        <a:t> </a:t>
                      </a:r>
                      <a:r>
                        <a:rPr lang="es-MX" sz="1000" kern="1200">
                          <a:solidFill>
                            <a:srgbClr val="000000"/>
                          </a:solidFill>
                          <a:effectLst/>
                          <a:latin typeface="Arial" panose="020B0604020202020204" pitchFamily="34" charset="0"/>
                          <a:cs typeface="Arial" panose="020B0604020202020204" pitchFamily="34" charset="0"/>
                        </a:rPr>
                        <a:t>203.499.261,02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820707760"/>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No Corriente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781856892"/>
                  </a:ext>
                </a:extLst>
              </a:tr>
              <a:tr h="19050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PATRIMONIO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2.815.549.284,63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363539564"/>
                  </a:ext>
                </a:extLst>
              </a:tr>
            </a:tbl>
          </a:graphicData>
        </a:graphic>
      </p:graphicFrame>
      <p:graphicFrame>
        <p:nvGraphicFramePr>
          <p:cNvPr id="9" name="Tabla 8">
            <a:extLst>
              <a:ext uri="{FF2B5EF4-FFF2-40B4-BE49-F238E27FC236}">
                <a16:creationId xmlns:a16="http://schemas.microsoft.com/office/drawing/2014/main" id="{846156A8-2A1C-7FE3-4FF8-A2F1D84CB6E5}"/>
              </a:ext>
            </a:extLst>
          </p:cNvPr>
          <p:cNvGraphicFramePr>
            <a:graphicFrameLocks noGrp="1"/>
          </p:cNvGraphicFramePr>
          <p:nvPr>
            <p:extLst>
              <p:ext uri="{D42A27DB-BD31-4B8C-83A1-F6EECF244321}">
                <p14:modId xmlns:p14="http://schemas.microsoft.com/office/powerpoint/2010/main" val="3595678508"/>
              </p:ext>
            </p:extLst>
          </p:nvPr>
        </p:nvGraphicFramePr>
        <p:xfrm>
          <a:off x="5410919" y="1709890"/>
          <a:ext cx="4648200" cy="1942973"/>
        </p:xfrm>
        <a:graphic>
          <a:graphicData uri="http://schemas.openxmlformats.org/drawingml/2006/table">
            <a:tbl>
              <a:tblPr firstRow="1" firstCol="1" bandRow="1">
                <a:tableStyleId>{5C22544A-7EE6-4342-B048-85BDC9FD1C3A}</a:tableStyleId>
              </a:tblPr>
              <a:tblGrid>
                <a:gridCol w="2324100">
                  <a:extLst>
                    <a:ext uri="{9D8B030D-6E8A-4147-A177-3AD203B41FA5}">
                      <a16:colId xmlns:a16="http://schemas.microsoft.com/office/drawing/2014/main" val="3185236044"/>
                    </a:ext>
                  </a:extLst>
                </a:gridCol>
                <a:gridCol w="2324100">
                  <a:extLst>
                    <a:ext uri="{9D8B030D-6E8A-4147-A177-3AD203B41FA5}">
                      <a16:colId xmlns:a16="http://schemas.microsoft.com/office/drawing/2014/main" val="1274034764"/>
                    </a:ext>
                  </a:extLst>
                </a:gridCol>
              </a:tblGrid>
              <a:tr h="132588">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VALOR (Millones en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676975351"/>
                  </a:ext>
                </a:extLst>
              </a:tr>
              <a:tr h="2235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3.765.850.497,49</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742550595"/>
                  </a:ext>
                </a:extLst>
              </a:tr>
              <a:tr h="2235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OPERACIONALES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4.965.188.752,27</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836698005"/>
                  </a:ext>
                </a:extLst>
              </a:tr>
              <a:tr h="2235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COSTOS DE VENTA Y OPERACIÓN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802690683"/>
                  </a:ext>
                </a:extLst>
              </a:tr>
              <a:tr h="225933">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lnSpc>
                          <a:spcPct val="105000"/>
                        </a:lnSpc>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-1.199.338.254,78</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295257090"/>
                  </a:ext>
                </a:extLst>
              </a:tr>
              <a:tr h="2235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INGRESOS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109645821"/>
                  </a:ext>
                </a:extLst>
              </a:tr>
              <a:tr h="2235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GASTOS EXTRAORDINARIOS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41.999.143,46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423237102"/>
                  </a:ext>
                </a:extLst>
              </a:tr>
              <a:tr h="2235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NO OPERACIONAL</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-41.999.143,46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4283048991"/>
                  </a:ext>
                </a:extLst>
              </a:tr>
              <a:tr h="223520">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RESULTADO NETO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-1.241.337.398.24</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571395051"/>
                  </a:ext>
                </a:extLst>
              </a:tr>
            </a:tbl>
          </a:graphicData>
        </a:graphic>
      </p:graphicFrame>
      <p:graphicFrame>
        <p:nvGraphicFramePr>
          <p:cNvPr id="11" name="Tabla 10">
            <a:extLst>
              <a:ext uri="{FF2B5EF4-FFF2-40B4-BE49-F238E27FC236}">
                <a16:creationId xmlns:a16="http://schemas.microsoft.com/office/drawing/2014/main" id="{10B37B79-13DD-A9F3-486D-273D60A0F5F6}"/>
              </a:ext>
            </a:extLst>
          </p:cNvPr>
          <p:cNvGraphicFramePr>
            <a:graphicFrameLocks noGrp="1"/>
          </p:cNvGraphicFramePr>
          <p:nvPr>
            <p:extLst>
              <p:ext uri="{D42A27DB-BD31-4B8C-83A1-F6EECF244321}">
                <p14:modId xmlns:p14="http://schemas.microsoft.com/office/powerpoint/2010/main" val="1616836676"/>
              </p:ext>
            </p:extLst>
          </p:nvPr>
        </p:nvGraphicFramePr>
        <p:xfrm>
          <a:off x="2588643" y="3871324"/>
          <a:ext cx="6324600" cy="2422144"/>
        </p:xfrm>
        <a:graphic>
          <a:graphicData uri="http://schemas.openxmlformats.org/drawingml/2006/table">
            <a:tbl>
              <a:tblPr firstRow="1" firstCol="1" bandRow="1">
                <a:tableStyleId>{5C22544A-7EE6-4342-B048-85BDC9FD1C3A}</a:tableStyleId>
              </a:tblPr>
              <a:tblGrid>
                <a:gridCol w="3162300">
                  <a:extLst>
                    <a:ext uri="{9D8B030D-6E8A-4147-A177-3AD203B41FA5}">
                      <a16:colId xmlns:a16="http://schemas.microsoft.com/office/drawing/2014/main" val="2751977822"/>
                    </a:ext>
                  </a:extLst>
                </a:gridCol>
                <a:gridCol w="3162300">
                  <a:extLst>
                    <a:ext uri="{9D8B030D-6E8A-4147-A177-3AD203B41FA5}">
                      <a16:colId xmlns:a16="http://schemas.microsoft.com/office/drawing/2014/main" val="3771731609"/>
                    </a:ext>
                  </a:extLst>
                </a:gridCol>
              </a:tblGrid>
              <a:tr h="199898">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B. Bienes Muebles e Inmuebles</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Vigencia Fiscal de Enero a Septiembre de 2023</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591584783"/>
                  </a:ext>
                </a:extLst>
              </a:tr>
              <a:tr h="199898">
                <a:tc>
                  <a:txBody>
                    <a:bodyPr/>
                    <a:lstStyle/>
                    <a:p>
                      <a:pPr marL="0" algn="ctr"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CONCEPTO</a:t>
                      </a:r>
                      <a:endParaRPr lang="es-MX">
                        <a:effectLst/>
                      </a:endParaRPr>
                    </a:p>
                  </a:txBody>
                  <a:tcPr marL="0" marR="0" marT="0" marB="0" anchor="ctr">
                    <a:lnL>
                      <a:noFill/>
                    </a:lnL>
                    <a:lnR>
                      <a:noFill/>
                    </a:lnR>
                    <a:lnT>
                      <a:noFill/>
                    </a:lnT>
                    <a:lnB>
                      <a:noFill/>
                    </a:lnB>
                  </a:tcPr>
                </a:tc>
                <a:tc>
                  <a:txBody>
                    <a:bodyPr/>
                    <a:lstStyle/>
                    <a:p>
                      <a:pPr marL="0" algn="ctr"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VALOR (Millones de pesos)</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372781959"/>
                  </a:ext>
                </a:extLst>
              </a:tr>
              <a:tr h="33705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TERRENOS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82487146"/>
                  </a:ext>
                </a:extLst>
              </a:tr>
              <a:tr h="33705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EDIFICACIONES</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0,00</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823999177"/>
                  </a:ext>
                </a:extLst>
              </a:tr>
              <a:tr h="33705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MAQUINARIA Y EQUIPO</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44.281.251,06</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94319340"/>
                  </a:ext>
                </a:extLst>
              </a:tr>
              <a:tr h="33705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TRANSPORTE</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67.613.220,22</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3474248969"/>
                  </a:ext>
                </a:extLst>
              </a:tr>
              <a:tr h="33705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EQUIPO DE COMUNICACIÓN Y COMPUTACIÓN</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39.481.569,78</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2965177801"/>
                  </a:ext>
                </a:extLst>
              </a:tr>
              <a:tr h="337058">
                <a:tc>
                  <a:txBody>
                    <a:bodyPr/>
                    <a:lstStyle/>
                    <a:p>
                      <a:pPr marL="0" algn="l" rtl="0" eaLnBrk="1" latinLnBrk="0" hangingPunct="1">
                        <a:spcBef>
                          <a:spcPts val="0"/>
                        </a:spcBef>
                        <a:spcAft>
                          <a:spcPts val="0"/>
                        </a:spcAft>
                      </a:pPr>
                      <a:r>
                        <a:rPr lang="es-MX" sz="1000" b="1" kern="1200">
                          <a:solidFill>
                            <a:srgbClr val="FFFFFF"/>
                          </a:solidFill>
                          <a:effectLst/>
                          <a:latin typeface="Arial" panose="020B0604020202020204" pitchFamily="34" charset="0"/>
                          <a:cs typeface="Arial" panose="020B0604020202020204" pitchFamily="34" charset="0"/>
                        </a:rPr>
                        <a:t>MUEBLES Y ENSERES Y EQUIPOS DE OFICINA</a:t>
                      </a:r>
                      <a:endParaRPr lang="es-MX">
                        <a:effectLst/>
                      </a:endParaRPr>
                    </a:p>
                  </a:txBody>
                  <a:tcPr marL="0" marR="0" marT="0" marB="0" anchor="ctr">
                    <a:lnL>
                      <a:noFill/>
                    </a:lnL>
                    <a:lnR>
                      <a:noFill/>
                    </a:lnR>
                    <a:lnT>
                      <a:noFill/>
                    </a:lnT>
                    <a:lnB>
                      <a:noFill/>
                    </a:lnB>
                  </a:tcPr>
                </a:tc>
                <a:tc>
                  <a:txBody>
                    <a:bodyPr/>
                    <a:lstStyle/>
                    <a:p>
                      <a:pPr marL="0" algn="l" rtl="0" eaLnBrk="1" latinLnBrk="0" hangingPunct="1">
                        <a:spcBef>
                          <a:spcPts val="0"/>
                        </a:spcBef>
                        <a:spcAft>
                          <a:spcPts val="0"/>
                        </a:spcAft>
                      </a:pPr>
                      <a:r>
                        <a:rPr lang="es-MX" sz="1000" kern="1200">
                          <a:solidFill>
                            <a:srgbClr val="000000"/>
                          </a:solidFill>
                          <a:effectLst/>
                          <a:latin typeface="Arial" panose="020B0604020202020204" pitchFamily="34" charset="0"/>
                          <a:cs typeface="Arial" panose="020B0604020202020204" pitchFamily="34" charset="0"/>
                        </a:rPr>
                        <a:t>                                                                  9.524.388,08</a:t>
                      </a:r>
                      <a:endParaRPr lang="es-MX">
                        <a:effectLst/>
                      </a:endParaRPr>
                    </a:p>
                  </a:txBody>
                  <a:tcPr marL="0" marR="0" marT="0" marB="0" anchor="ctr">
                    <a:lnL>
                      <a:noFill/>
                    </a:lnL>
                    <a:lnR>
                      <a:noFill/>
                    </a:lnR>
                    <a:lnT>
                      <a:noFill/>
                    </a:lnT>
                    <a:lnB>
                      <a:noFill/>
                    </a:lnB>
                  </a:tcPr>
                </a:tc>
                <a:extLst>
                  <a:ext uri="{0D108BD9-81ED-4DB2-BD59-A6C34878D82A}">
                    <a16:rowId xmlns:a16="http://schemas.microsoft.com/office/drawing/2014/main" val="188965889"/>
                  </a:ext>
                </a:extLst>
              </a:tr>
            </a:tbl>
          </a:graphicData>
        </a:graphic>
      </p:graphicFrame>
    </p:spTree>
    <p:extLst>
      <p:ext uri="{BB962C8B-B14F-4D97-AF65-F5344CB8AC3E}">
        <p14:creationId xmlns:p14="http://schemas.microsoft.com/office/powerpoint/2010/main" val="157020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044445A3-9DED-9337-76B8-130812933BE9}"/>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1E54EB52-6EEF-363B-BFC5-DA05DB031026}"/>
              </a:ext>
            </a:extLst>
          </p:cNvPr>
          <p:cNvPicPr>
            <a:picLocks noChangeAspect="1"/>
          </p:cNvPicPr>
          <p:nvPr/>
        </p:nvPicPr>
        <p:blipFill>
          <a:blip r:embed="rId4"/>
          <a:stretch>
            <a:fillRect/>
          </a:stretch>
        </p:blipFill>
        <p:spPr>
          <a:xfrm>
            <a:off x="286684" y="86264"/>
            <a:ext cx="2590800" cy="707366"/>
          </a:xfrm>
          <a:prstGeom prst="rect">
            <a:avLst/>
          </a:prstGeom>
          <a:solidFill>
            <a:srgbClr val="92D050"/>
          </a:solidFill>
          <a:ln w="28575">
            <a:solidFill>
              <a:schemeClr val="accent6">
                <a:lumMod val="60000"/>
                <a:lumOff val="40000"/>
              </a:schemeClr>
            </a:solidFill>
          </a:ln>
          <a:effectLst>
            <a:innerShdw blurRad="63500" dist="50800" dir="8100000">
              <a:prstClr val="black">
                <a:alpha val="50000"/>
              </a:prstClr>
            </a:innerShdw>
          </a:effectLst>
        </p:spPr>
      </p:pic>
      <p:sp>
        <p:nvSpPr>
          <p:cNvPr id="7" name="Título 5">
            <a:extLst>
              <a:ext uri="{FF2B5EF4-FFF2-40B4-BE49-F238E27FC236}">
                <a16:creationId xmlns:a16="http://schemas.microsoft.com/office/drawing/2014/main" id="{DF9B2CD1-E918-BE82-CDC1-707B96DD1D58}"/>
              </a:ext>
            </a:extLst>
          </p:cNvPr>
          <p:cNvSpPr>
            <a:spLocks noGrp="1"/>
          </p:cNvSpPr>
          <p:nvPr>
            <p:ph type="ctrTitle"/>
          </p:nvPr>
        </p:nvSpPr>
        <p:spPr>
          <a:xfrm>
            <a:off x="750472" y="1554830"/>
            <a:ext cx="9608608" cy="567786"/>
          </a:xfrm>
        </p:spPr>
        <p:txBody>
          <a:bodyPr/>
          <a:lstStyle/>
          <a:p>
            <a:pPr algn="l"/>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LOGROS OBTENIDOS </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9657742-F2CD-ED74-3807-9BB70C23EC23}"/>
              </a:ext>
            </a:extLst>
          </p:cNvPr>
          <p:cNvSpPr txBox="1"/>
          <p:nvPr/>
        </p:nvSpPr>
        <p:spPr>
          <a:xfrm>
            <a:off x="924028" y="2747293"/>
            <a:ext cx="8423772" cy="1938992"/>
          </a:xfrm>
          <a:prstGeom prst="rect">
            <a:avLst/>
          </a:prstGeom>
          <a:noFill/>
          <a:ln w="28575">
            <a:solidFill>
              <a:schemeClr val="accent2">
                <a:lumMod val="75000"/>
              </a:schemeClr>
            </a:solidFill>
          </a:ln>
        </p:spPr>
        <p:txBody>
          <a:bodyPr wrap="square">
            <a:spAutoFit/>
          </a:bodyPr>
          <a:lstStyle/>
          <a:p>
            <a:pPr algn="just">
              <a:lnSpc>
                <a:spcPct val="150000"/>
              </a:lnSpc>
              <a:spcAft>
                <a:spcPts val="800"/>
              </a:spcAft>
              <a:tabLst>
                <a:tab pos="3228975" algn="l"/>
              </a:tabLst>
            </a:pPr>
            <a:r>
              <a:rPr lang="es-CO" sz="1600" kern="100" dirty="0">
                <a:effectLst/>
                <a:latin typeface="Arial" panose="020B0604020202020204" pitchFamily="34" charset="0"/>
                <a:ea typeface="Calibri" panose="020F0502020204030204" pitchFamily="34" charset="0"/>
                <a:cs typeface="Arial" panose="020B0604020202020204" pitchFamily="34" charset="0"/>
              </a:rPr>
              <a:t>Tal como se puede evidenciar en el presente informe desde el IDERF se ha podido dar cumplimiento</a:t>
            </a:r>
            <a:r>
              <a:rPr lang="es-CO" sz="1600" kern="100" dirty="0">
                <a:latin typeface="Arial" panose="020B0604020202020204" pitchFamily="34" charset="0"/>
                <a:ea typeface="Calibri" panose="020F0502020204030204" pitchFamily="34" charset="0"/>
                <a:cs typeface="Arial" panose="020B0604020202020204" pitchFamily="34" charset="0"/>
              </a:rPr>
              <a:t> a su objeto misional de garantizar el derecho de los ciudadanos a acceder al deporte y la recreación, lo cual se alcanzo con el cumplimiento del plan de desarrollo y los proyectos estratégicos de escuelas deportivas, actividad física comunal, recreación al barrio y el mejoramiento y construcción de nueva infraestructura deportiva y recreativa. </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313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CuadroTexto 1">
            <a:extLst>
              <a:ext uri="{FF2B5EF4-FFF2-40B4-BE49-F238E27FC236}">
                <a16:creationId xmlns:a16="http://schemas.microsoft.com/office/drawing/2014/main" id="{044445A3-9DED-9337-76B8-130812933BE9}"/>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7" name="Título 5">
            <a:extLst>
              <a:ext uri="{FF2B5EF4-FFF2-40B4-BE49-F238E27FC236}">
                <a16:creationId xmlns:a16="http://schemas.microsoft.com/office/drawing/2014/main" id="{DF9B2CD1-E918-BE82-CDC1-707B96DD1D58}"/>
              </a:ext>
            </a:extLst>
          </p:cNvPr>
          <p:cNvSpPr>
            <a:spLocks noGrp="1"/>
          </p:cNvSpPr>
          <p:nvPr>
            <p:ph type="ctrTitle"/>
          </p:nvPr>
        </p:nvSpPr>
        <p:spPr>
          <a:xfrm>
            <a:off x="750472" y="1554830"/>
            <a:ext cx="9608608" cy="567786"/>
          </a:xfrm>
        </p:spPr>
        <p:txBody>
          <a:bodyPr/>
          <a:lstStyle/>
          <a:p>
            <a:pPr algn="l"/>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ANALISIS DE LA SITUACIÓN ACTUAL</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9657742-F2CD-ED74-3807-9BB70C23EC23}"/>
              </a:ext>
            </a:extLst>
          </p:cNvPr>
          <p:cNvSpPr txBox="1"/>
          <p:nvPr/>
        </p:nvSpPr>
        <p:spPr>
          <a:xfrm>
            <a:off x="924028" y="2747293"/>
            <a:ext cx="8423772" cy="3046988"/>
          </a:xfrm>
          <a:prstGeom prst="rect">
            <a:avLst/>
          </a:prstGeom>
          <a:noFill/>
          <a:ln w="28575">
            <a:solidFill>
              <a:schemeClr val="accent2">
                <a:lumMod val="75000"/>
              </a:schemeClr>
            </a:solidFill>
          </a:ln>
        </p:spPr>
        <p:txBody>
          <a:bodyPr wrap="square">
            <a:spAutoFit/>
          </a:bodyPr>
          <a:lstStyle/>
          <a:p>
            <a:pPr algn="just">
              <a:lnSpc>
                <a:spcPct val="150000"/>
              </a:lnSpc>
              <a:spcAft>
                <a:spcPts val="800"/>
              </a:spcAft>
              <a:tabLst>
                <a:tab pos="3228975" algn="l"/>
              </a:tabLst>
            </a:pPr>
            <a:r>
              <a:rPr lang="es-CO" sz="1600" kern="100" dirty="0">
                <a:effectLst/>
                <a:latin typeface="Arial" panose="020B0604020202020204" pitchFamily="34" charset="0"/>
                <a:ea typeface="Calibri" panose="020F0502020204030204" pitchFamily="34" charset="0"/>
                <a:cs typeface="Arial" panose="020B0604020202020204" pitchFamily="34" charset="0"/>
              </a:rPr>
              <a:t>El IDERF ha logrado posicionarse como una entidad que contribuye de manera significativa al mejoramiento de la calidad de vida de los </a:t>
            </a:r>
            <a:r>
              <a:rPr lang="es-CO" sz="1600" kern="100" dirty="0" err="1">
                <a:effectLst/>
                <a:latin typeface="Arial" panose="020B0604020202020204" pitchFamily="34" charset="0"/>
                <a:ea typeface="Calibri" panose="020F0502020204030204" pitchFamily="34" charset="0"/>
                <a:cs typeface="Arial" panose="020B0604020202020204" pitchFamily="34" charset="0"/>
              </a:rPr>
              <a:t>fusagasugueños</a:t>
            </a:r>
            <a:r>
              <a:rPr lang="es-CO" sz="1600" kern="100" dirty="0">
                <a:latin typeface="Arial" panose="020B0604020202020204" pitchFamily="34" charset="0"/>
                <a:ea typeface="Calibri" panose="020F0502020204030204" pitchFamily="34" charset="0"/>
                <a:cs typeface="Arial" panose="020B0604020202020204" pitchFamily="34" charset="0"/>
              </a:rPr>
              <a:t>, llegando a todos los grupos poblacionales tanto urbano como rural de manera inclusiva y participativa, haciendo una importante inversión en la salud física y mental de la comunidad. El permanente crecimiento y cobertura de sus programas es notable. Sin embargo actualmente se hace necesario proyectar el aumento de talento humano del área administrativa y operativa de la entidad para lograr </a:t>
            </a:r>
            <a:r>
              <a:rPr lang="es-CO" sz="1600" kern="100" dirty="0" err="1">
                <a:latin typeface="Arial" panose="020B0604020202020204" pitchFamily="34" charset="0"/>
                <a:ea typeface="Calibri" panose="020F0502020204030204" pitchFamily="34" charset="0"/>
                <a:cs typeface="Arial" panose="020B0604020202020204" pitchFamily="34" charset="0"/>
              </a:rPr>
              <a:t>atedender</a:t>
            </a:r>
            <a:r>
              <a:rPr lang="es-CO" sz="1600" kern="100" dirty="0">
                <a:latin typeface="Arial" panose="020B0604020202020204" pitchFamily="34" charset="0"/>
                <a:ea typeface="Calibri" panose="020F0502020204030204" pitchFamily="34" charset="0"/>
                <a:cs typeface="Arial" panose="020B0604020202020204" pitchFamily="34" charset="0"/>
              </a:rPr>
              <a:t> los </a:t>
            </a:r>
            <a:r>
              <a:rPr lang="es-CO" sz="1600" kern="100" dirty="0" err="1">
                <a:latin typeface="Arial" panose="020B0604020202020204" pitchFamily="34" charset="0"/>
                <a:ea typeface="Calibri" panose="020F0502020204030204" pitchFamily="34" charset="0"/>
                <a:cs typeface="Arial" panose="020B0604020202020204" pitchFamily="34" charset="0"/>
              </a:rPr>
              <a:t>multiples</a:t>
            </a:r>
            <a:r>
              <a:rPr lang="es-CO" sz="1600" kern="100" dirty="0">
                <a:latin typeface="Arial" panose="020B0604020202020204" pitchFamily="34" charset="0"/>
                <a:ea typeface="Calibri" panose="020F0502020204030204" pitchFamily="34" charset="0"/>
                <a:cs typeface="Arial" panose="020B0604020202020204" pitchFamily="34" charset="0"/>
              </a:rPr>
              <a:t> procesos que demandan la </a:t>
            </a:r>
            <a:r>
              <a:rPr lang="es-CO" sz="1600" kern="100" dirty="0" err="1">
                <a:latin typeface="Arial" panose="020B0604020202020204" pitchFamily="34" charset="0"/>
                <a:ea typeface="Calibri" panose="020F0502020204030204" pitchFamily="34" charset="0"/>
                <a:cs typeface="Arial" panose="020B0604020202020204" pitchFamily="34" charset="0"/>
              </a:rPr>
              <a:t>misionalidad</a:t>
            </a:r>
            <a:r>
              <a:rPr lang="es-CO" sz="1600" kern="100" dirty="0">
                <a:latin typeface="Arial" panose="020B0604020202020204" pitchFamily="34" charset="0"/>
                <a:ea typeface="Calibri" panose="020F0502020204030204" pitchFamily="34" charset="0"/>
                <a:cs typeface="Arial" panose="020B0604020202020204" pitchFamily="34" charset="0"/>
              </a:rPr>
              <a:t> del IDERF.   </a:t>
            </a:r>
            <a:endParaRPr lang="es-CO" sz="16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8707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889000"/>
          </a:xfrm>
          <a:prstGeom prst="rect">
            <a:avLst/>
          </a:prstGeom>
        </p:spPr>
      </p:pic>
      <p:sp>
        <p:nvSpPr>
          <p:cNvPr id="2" name="CuadroTexto 1">
            <a:extLst>
              <a:ext uri="{FF2B5EF4-FFF2-40B4-BE49-F238E27FC236}">
                <a16:creationId xmlns:a16="http://schemas.microsoft.com/office/drawing/2014/main" id="{41609C13-BE77-66A9-5727-7657985EC786}"/>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5B39C0F-0EC7-C28D-C6B1-59DB5129C945}"/>
              </a:ext>
            </a:extLst>
          </p:cNvPr>
          <p:cNvSpPr txBox="1"/>
          <p:nvPr/>
        </p:nvSpPr>
        <p:spPr>
          <a:xfrm>
            <a:off x="512958" y="889000"/>
            <a:ext cx="9430604" cy="6173485"/>
          </a:xfrm>
          <a:prstGeom prst="rect">
            <a:avLst/>
          </a:prstGeom>
          <a:noFill/>
        </p:spPr>
        <p:txBody>
          <a:bodyPr wrap="square">
            <a:spAutoFit/>
          </a:bodyPr>
          <a:lstStyle/>
          <a:p>
            <a:pPr algn="ctr">
              <a:spcBef>
                <a:spcPts val="1200"/>
              </a:spcBef>
            </a:pPr>
            <a:r>
              <a:rPr lang="es-ES" sz="2800"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RECOMENDACIONES GENERALES</a:t>
            </a:r>
          </a:p>
          <a:p>
            <a:pPr algn="just">
              <a:spcAft>
                <a:spcPts val="800"/>
              </a:spcAft>
              <a:tabLst>
                <a:tab pos="3228975" algn="l"/>
              </a:tabLst>
            </a:pPr>
            <a:r>
              <a:rPr lang="es-CO" sz="1000" b="1" kern="100" dirty="0">
                <a:effectLst/>
                <a:latin typeface="Arial" panose="020B0604020202020204" pitchFamily="34" charset="0"/>
                <a:ea typeface="Calibri" panose="020F0502020204030204" pitchFamily="34" charset="0"/>
                <a:cs typeface="Arial" panose="020B0604020202020204" pitchFamily="34" charset="0"/>
              </a:rPr>
              <a:t> </a:t>
            </a:r>
            <a:endParaRPr lang="es-CO" sz="1100" kern="1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tabLst>
                <a:tab pos="3228975" algn="l"/>
              </a:tabLst>
            </a:pPr>
            <a:r>
              <a:rPr lang="es-CO" sz="1400" b="1" kern="100" dirty="0">
                <a:effectLst/>
                <a:latin typeface="Arial" panose="020B0604020202020204" pitchFamily="34" charset="0"/>
                <a:ea typeface="Calibri" panose="020F0502020204030204" pitchFamily="34" charset="0"/>
                <a:cs typeface="Arial" panose="020B0604020202020204" pitchFamily="34" charset="0"/>
              </a:rPr>
              <a:t>DIRECCION GENERAL</a:t>
            </a: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Se deja la relación detallada de estudios y diseños adelantados por la entidad para futuras gestiones.</a:t>
            </a:r>
          </a:p>
          <a:p>
            <a:pPr lvl="0" algn="just">
              <a:spcAft>
                <a:spcPts val="800"/>
              </a:spcAft>
              <a:tabLst>
                <a:tab pos="3228975" algn="l"/>
              </a:tabLst>
            </a:pP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tabLst>
                <a:tab pos="3228975" algn="l"/>
              </a:tabLst>
            </a:pPr>
            <a:r>
              <a:rPr lang="es-CO" sz="1400" b="1" kern="100" dirty="0">
                <a:effectLst/>
                <a:latin typeface="Arial" panose="020B0604020202020204" pitchFamily="34" charset="0"/>
                <a:ea typeface="Calibri" panose="020F0502020204030204" pitchFamily="34" charset="0"/>
                <a:cs typeface="Arial" panose="020B0604020202020204" pitchFamily="34" charset="0"/>
              </a:rPr>
              <a:t>ÁREA ADMINISTRATIVA</a:t>
            </a: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Modificar Acuerdo No 001 de 2013, con el fin de cambiar tarifa, o Retribución, con un incremento anual establecido; como también con lo referente a la administración del escenario y las exoneraciones.</a:t>
            </a:r>
          </a:p>
          <a:p>
            <a:pPr marL="342900" lvl="0" indent="-342900" algn="just">
              <a:buFont typeface="Symbol" panose="05050102010706020507" pitchFamily="18" charset="2"/>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Realizar estudio Técnico, con el fin de que se creen cargos para atender actividades que den cumplimiento a la misionalidad y a los cargos administrativos.</a:t>
            </a:r>
          </a:p>
          <a:p>
            <a:pPr marL="342900" lvl="0" indent="-342900" algn="just">
              <a:spcAft>
                <a:spcPts val="800"/>
              </a:spcAft>
              <a:buFont typeface="Symbol" panose="05050102010706020507" pitchFamily="18" charset="2"/>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Es necesario dar continuidad con la normatividad en asuntos de Control disciplinario Interno, bien sea contratando o ampliando los cargos de libre nombramiento y remoción para un profesional abogado con la especialidad en derecho </a:t>
            </a:r>
            <a:r>
              <a:rPr lang="es-CO" sz="1400" kern="100" dirty="0" err="1">
                <a:effectLst/>
                <a:latin typeface="Arial" panose="020B0604020202020204" pitchFamily="34" charset="0"/>
                <a:ea typeface="Calibri" panose="020F0502020204030204" pitchFamily="34" charset="0"/>
                <a:cs typeface="Arial" panose="020B0604020202020204" pitchFamily="34" charset="0"/>
              </a:rPr>
              <a:t>Disciplinario.</a:t>
            </a:r>
            <a:r>
              <a:rPr lang="es-CO" sz="1400" kern="100" dirty="0" err="1">
                <a:latin typeface="Arial" panose="020B0604020202020204" pitchFamily="34" charset="0"/>
                <a:ea typeface="Calibri" panose="020F0502020204030204" pitchFamily="34" charset="0"/>
                <a:cs typeface="Arial" panose="020B0604020202020204" pitchFamily="34" charset="0"/>
              </a:rPr>
              <a:t>Resulta</a:t>
            </a:r>
            <a:r>
              <a:rPr lang="es-CO" sz="1400" kern="100" dirty="0">
                <a:latin typeface="Arial" panose="020B0604020202020204" pitchFamily="34" charset="0"/>
                <a:ea typeface="Calibri" panose="020F0502020204030204" pitchFamily="34" charset="0"/>
                <a:cs typeface="Arial" panose="020B0604020202020204" pitchFamily="34" charset="0"/>
              </a:rPr>
              <a:t> importante que el IDERF inicie con la implementación de la estrategia de formalización del empleo público, dado que el Instituto cuenta con una estructura administrativa pequeña de trece (13) funcionarios, que no permite la funcionalidad de temas de relevancia tales como la asesoría jurídica y cumplimiento del control interno disciplinario para su área administrativa, y en especial con su </a:t>
            </a:r>
            <a:r>
              <a:rPr lang="es-CO" sz="1400" kern="100" dirty="0" err="1">
                <a:latin typeface="Arial" panose="020B0604020202020204" pitchFamily="34" charset="0"/>
                <a:ea typeface="Calibri" panose="020F0502020204030204" pitchFamily="34" charset="0"/>
                <a:cs typeface="Arial" panose="020B0604020202020204" pitchFamily="34" charset="0"/>
              </a:rPr>
              <a:t>misionalidad</a:t>
            </a:r>
            <a:r>
              <a:rPr lang="es-CO" sz="1400" kern="100" dirty="0">
                <a:latin typeface="Arial" panose="020B0604020202020204" pitchFamily="34" charset="0"/>
                <a:ea typeface="Calibri" panose="020F0502020204030204" pitchFamily="34" charset="0"/>
                <a:cs typeface="Arial" panose="020B0604020202020204" pitchFamily="34" charset="0"/>
              </a:rPr>
              <a:t> dado que requiere de aproximadamente sesenta y cuatro 64 contratistas de apoyo a la gestión y profesionales en Educación Física que propenda a la cobertura del municipio de Fusagasugá en sus diferentes </a:t>
            </a:r>
            <a:r>
              <a:rPr lang="es-CO" sz="1400" kern="100" dirty="0" err="1">
                <a:latin typeface="Arial" panose="020B0604020202020204" pitchFamily="34" charset="0"/>
                <a:ea typeface="Calibri" panose="020F0502020204030204" pitchFamily="34" charset="0"/>
                <a:cs typeface="Arial" panose="020B0604020202020204" pitchFamily="34" charset="0"/>
              </a:rPr>
              <a:t>disciplinas.Conforme</a:t>
            </a:r>
            <a:r>
              <a:rPr lang="es-CO" sz="1400" kern="100" dirty="0">
                <a:latin typeface="Arial" panose="020B0604020202020204" pitchFamily="34" charset="0"/>
                <a:ea typeface="Calibri" panose="020F0502020204030204" pitchFamily="34" charset="0"/>
                <a:cs typeface="Arial" panose="020B0604020202020204" pitchFamily="34" charset="0"/>
              </a:rPr>
              <a:t> al seguimiento al cumplimiento de la circular 100-0006-2023, se hace necesario que el instituto deportivo y recreativo de Fusagasugá continúe solicitando el apoyo al Departamento Administrativo de la Función Pública, para poder atender a los requerimientos del gobierno nación frente a la formalización del empleo público.</a:t>
            </a: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tabLst>
                <a:tab pos="3228975" algn="l"/>
              </a:tabLst>
            </a:pP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46854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7D2A150D-9209-6991-3B6F-29135163AF5B}"/>
              </a:ext>
            </a:extLst>
          </p:cNvPr>
          <p:cNvSpPr>
            <a:spLocks noGrp="1"/>
          </p:cNvSpPr>
          <p:nvPr>
            <p:ph type="ctrTitle"/>
          </p:nvPr>
        </p:nvSpPr>
        <p:spPr>
          <a:xfrm>
            <a:off x="678392" y="1983342"/>
            <a:ext cx="7766936" cy="369333"/>
          </a:xfrm>
        </p:spPr>
        <p:txBody>
          <a:bodyPr/>
          <a:lstStyle/>
          <a:p>
            <a:pPr algn="l"/>
            <a:r>
              <a:rPr lang="es-CO" sz="4000"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MAPA DE PROCESOS</a:t>
            </a:r>
            <a:r>
              <a:rPr lang="es-C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s-C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s-CO" dirty="0"/>
          </a:p>
        </p:txBody>
      </p:sp>
      <p:sp>
        <p:nvSpPr>
          <p:cNvPr id="2" name="CuadroTexto 1">
            <a:extLst>
              <a:ext uri="{FF2B5EF4-FFF2-40B4-BE49-F238E27FC236}">
                <a16:creationId xmlns:a16="http://schemas.microsoft.com/office/drawing/2014/main" id="{C5C3D4C1-6895-A5B7-215C-2802999D5667}"/>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9657742-F2CD-ED74-3807-9BB70C23EC23}"/>
              </a:ext>
            </a:extLst>
          </p:cNvPr>
          <p:cNvSpPr txBox="1"/>
          <p:nvPr/>
        </p:nvSpPr>
        <p:spPr>
          <a:xfrm>
            <a:off x="744942" y="1549483"/>
            <a:ext cx="4369983" cy="4295728"/>
          </a:xfrm>
          <a:prstGeom prst="rect">
            <a:avLst/>
          </a:prstGeom>
          <a:noFill/>
          <a:ln w="28575">
            <a:solidFill>
              <a:schemeClr val="accent2">
                <a:lumMod val="75000"/>
              </a:schemeClr>
            </a:solidFill>
          </a:ln>
        </p:spPr>
        <p:txBody>
          <a:bodyPr wrap="square">
            <a:spAutoFit/>
          </a:bodyPr>
          <a:lstStyle/>
          <a:p>
            <a:pPr algn="just">
              <a:lnSpc>
                <a:spcPct val="150000"/>
              </a:lnSpc>
              <a:spcAft>
                <a:spcPts val="800"/>
              </a:spcAft>
              <a:tabLst>
                <a:tab pos="3228975" algn="l"/>
              </a:tabLst>
            </a:pPr>
            <a:r>
              <a:rPr lang="es-CO" sz="1000" b="1" kern="100" dirty="0">
                <a:effectLst/>
                <a:latin typeface="Arial" panose="020B0604020202020204" pitchFamily="34" charset="0"/>
                <a:ea typeface="Calibri" panose="020F0502020204030204" pitchFamily="34" charset="0"/>
                <a:cs typeface="Arial" panose="020B0604020202020204" pitchFamily="34" charset="0"/>
              </a:rPr>
              <a:t>Procesos Estratégicos:</a:t>
            </a:r>
            <a:r>
              <a:rPr lang="es-CO" sz="1000" kern="100" dirty="0">
                <a:effectLst/>
                <a:latin typeface="Arial" panose="020B0604020202020204" pitchFamily="34" charset="0"/>
                <a:ea typeface="Calibri" panose="020F0502020204030204" pitchFamily="34" charset="0"/>
                <a:cs typeface="Arial" panose="020B0604020202020204" pitchFamily="34" charset="0"/>
              </a:rPr>
              <a:t> Son aquellos a través de los cuales una organización pública, gerencia el diseño y desarrollo de los demás procesos, los cuales derivan en planes estratégicos de acuerdo con la naturaleza jurídica de la entidad, y los demás que se definan de acuerdo con sus funciones. </a:t>
            </a:r>
          </a:p>
          <a:p>
            <a:pPr algn="just">
              <a:lnSpc>
                <a:spcPct val="150000"/>
              </a:lnSpc>
              <a:spcAft>
                <a:spcPts val="800"/>
              </a:spcAft>
              <a:tabLst>
                <a:tab pos="3228975" algn="l"/>
              </a:tabLst>
            </a:pPr>
            <a:r>
              <a:rPr lang="es-CO" sz="1000" b="1" kern="100" dirty="0">
                <a:effectLst/>
                <a:latin typeface="Arial" panose="020B0604020202020204" pitchFamily="34" charset="0"/>
                <a:ea typeface="Calibri" panose="020F0502020204030204" pitchFamily="34" charset="0"/>
                <a:cs typeface="Arial" panose="020B0604020202020204" pitchFamily="34" charset="0"/>
              </a:rPr>
              <a:t>Procesos Misionales:</a:t>
            </a:r>
            <a:r>
              <a:rPr lang="es-CO" sz="1000" kern="100" dirty="0">
                <a:effectLst/>
                <a:latin typeface="Arial" panose="020B0604020202020204" pitchFamily="34" charset="0"/>
                <a:ea typeface="Calibri" panose="020F0502020204030204" pitchFamily="34" charset="0"/>
                <a:cs typeface="Arial" panose="020B0604020202020204" pitchFamily="34" charset="0"/>
              </a:rPr>
              <a:t> Conjunto de procesos y actividades relevantes de la entidad pública que están directamente relacionadas con su función, misión institucional y la obtención de los resultados, productos o servicios necesarios a sus grupos de interés y que, al actuar de manera interdependiente, determinan la forma más económica, eficiente y eficaz para lograrlo. </a:t>
            </a:r>
          </a:p>
          <a:p>
            <a:pPr algn="just">
              <a:lnSpc>
                <a:spcPct val="150000"/>
              </a:lnSpc>
              <a:spcAft>
                <a:spcPts val="800"/>
              </a:spcAft>
              <a:tabLst>
                <a:tab pos="3228975" algn="l"/>
              </a:tabLst>
            </a:pPr>
            <a:r>
              <a:rPr lang="es-CO" sz="1000" b="1" kern="100" dirty="0">
                <a:effectLst/>
                <a:latin typeface="Arial" panose="020B0604020202020204" pitchFamily="34" charset="0"/>
                <a:ea typeface="Calibri" panose="020F0502020204030204" pitchFamily="34" charset="0"/>
                <a:cs typeface="Arial" panose="020B0604020202020204" pitchFamily="34" charset="0"/>
              </a:rPr>
              <a:t>Procesos de Apoyo:</a:t>
            </a:r>
            <a:r>
              <a:rPr lang="es-CO" sz="1000" kern="100" dirty="0">
                <a:effectLst/>
                <a:latin typeface="Arial" panose="020B0604020202020204" pitchFamily="34" charset="0"/>
                <a:ea typeface="Calibri" panose="020F0502020204030204" pitchFamily="34" charset="0"/>
                <a:cs typeface="Arial" panose="020B0604020202020204" pitchFamily="34" charset="0"/>
              </a:rPr>
              <a:t> son aquellos que sirven de soporte para que los misionales y estratégicos se desarrollen. </a:t>
            </a:r>
          </a:p>
          <a:p>
            <a:pPr algn="just">
              <a:lnSpc>
                <a:spcPct val="150000"/>
              </a:lnSpc>
              <a:spcAft>
                <a:spcPts val="800"/>
              </a:spcAft>
              <a:tabLst>
                <a:tab pos="3228975" algn="l"/>
              </a:tabLst>
            </a:pPr>
            <a:r>
              <a:rPr lang="es-CO" sz="1000" b="1" kern="100" dirty="0">
                <a:effectLst/>
                <a:latin typeface="Arial" panose="020B0604020202020204" pitchFamily="34" charset="0"/>
                <a:ea typeface="Calibri" panose="020F0502020204030204" pitchFamily="34" charset="0"/>
                <a:cs typeface="Arial" panose="020B0604020202020204" pitchFamily="34" charset="0"/>
              </a:rPr>
              <a:t>Procesos de Evaluación:</a:t>
            </a:r>
            <a:r>
              <a:rPr lang="es-CO" sz="1000" kern="100" dirty="0">
                <a:effectLst/>
                <a:latin typeface="Arial" panose="020B0604020202020204" pitchFamily="34" charset="0"/>
                <a:ea typeface="Calibri" panose="020F0502020204030204" pitchFamily="34" charset="0"/>
                <a:cs typeface="Arial" panose="020B0604020202020204" pitchFamily="34" charset="0"/>
              </a:rPr>
              <a:t> Son aquellos que adelantan las mismas dependencias responsables del proceso o la oficina de control interno o quien haga sus veces, para verificar que los resultados y acciones previstas se cumplieron de conformidad con lo planeado.</a:t>
            </a:r>
          </a:p>
        </p:txBody>
      </p:sp>
      <p:pic>
        <p:nvPicPr>
          <p:cNvPr id="9" name="Picture 2">
            <a:extLst>
              <a:ext uri="{FF2B5EF4-FFF2-40B4-BE49-F238E27FC236}">
                <a16:creationId xmlns:a16="http://schemas.microsoft.com/office/drawing/2014/main" id="{3C00B79C-95F9-EBB1-9099-CF1CD1773C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419725" y="1549483"/>
            <a:ext cx="3990975" cy="4295728"/>
          </a:xfrm>
          <a:prstGeom prst="rect">
            <a:avLst/>
          </a:prstGeom>
          <a:noFill/>
          <a:ln w="28575">
            <a:solidFill>
              <a:schemeClr val="tx1"/>
            </a:solidFill>
          </a:ln>
          <a:effectLst>
            <a:glow rad="63500">
              <a:schemeClr val="accent2">
                <a:satMod val="175000"/>
                <a:alpha val="40000"/>
              </a:schemeClr>
            </a:glow>
          </a:effectLst>
        </p:spPr>
      </p:pic>
    </p:spTree>
    <p:extLst>
      <p:ext uri="{BB962C8B-B14F-4D97-AF65-F5344CB8AC3E}">
        <p14:creationId xmlns:p14="http://schemas.microsoft.com/office/powerpoint/2010/main" val="160634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6734" y="702991"/>
            <a:ext cx="8608541" cy="5345053"/>
          </a:xfrm>
          <a:prstGeom prst="rect">
            <a:avLst/>
          </a:prstGeom>
        </p:spPr>
        <p:txBody>
          <a:bodyPr wrap="square">
            <a:spAutoFit/>
          </a:bodyPr>
          <a:lstStyle/>
          <a:p>
            <a:pPr algn="ctr">
              <a:spcAft>
                <a:spcPts val="800"/>
              </a:spcAft>
              <a:tabLst>
                <a:tab pos="3228975" algn="l"/>
              </a:tabLst>
            </a:pPr>
            <a:r>
              <a:rPr lang="es-ES" sz="2800"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RECOMENDACIONES GENERALES</a:t>
            </a:r>
            <a:endParaRPr lang="es-CO" sz="2800" b="1" kern="100" dirty="0">
              <a:solidFill>
                <a:srgbClr val="92D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tabLst>
                <a:tab pos="3228975" algn="l"/>
              </a:tabLst>
            </a:pPr>
            <a:endParaRPr lang="es-CO" sz="1400" b="1" kern="100" dirty="0">
              <a:latin typeface="Arial" panose="020B0604020202020204" pitchFamily="34" charset="0"/>
              <a:ea typeface="Calibri" panose="020F0502020204030204" pitchFamily="34" charset="0"/>
              <a:cs typeface="Arial" panose="020B0604020202020204" pitchFamily="34" charset="0"/>
            </a:endParaRPr>
          </a:p>
          <a:p>
            <a:pPr algn="just">
              <a:spcAft>
                <a:spcPts val="800"/>
              </a:spcAft>
              <a:tabLst>
                <a:tab pos="3228975" algn="l"/>
              </a:tabLst>
            </a:pPr>
            <a:r>
              <a:rPr lang="es-CO" sz="1400" b="1" kern="100" dirty="0">
                <a:latin typeface="Arial" panose="020B0604020202020204" pitchFamily="34" charset="0"/>
                <a:ea typeface="Calibri" panose="020F0502020204030204" pitchFamily="34" charset="0"/>
                <a:cs typeface="Arial" panose="020B0604020202020204" pitchFamily="34" charset="0"/>
              </a:rPr>
              <a:t>ÁREA JURÍDICA</a:t>
            </a:r>
            <a:endParaRPr lang="es-CO" sz="14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3228975" algn="l"/>
              </a:tabLst>
            </a:pPr>
            <a:r>
              <a:rPr lang="es-CO" sz="1400" kern="100" dirty="0">
                <a:latin typeface="Arial" panose="020B0604020202020204" pitchFamily="34" charset="0"/>
                <a:ea typeface="Calibri" panose="020F0502020204030204" pitchFamily="34" charset="0"/>
                <a:cs typeface="Arial" panose="020B0604020202020204" pitchFamily="34" charset="0"/>
              </a:rPr>
              <a:t>Es necesario la creación del empleo de Jefe de Oficina Jurídica de libre nombramiento y remoción para un profesional abogado en la planta de personal del IDERF, debido a la responsabilidad que se asume en temáticas jurídicas, la constante necesidad de contar con una persona que atienda todos los requerimientos de contratación, demandas, acciones, revisión, proyección de actos administrativos, asuntos de plataforma SECOP II, asesoría permanente y constante a los miembros de la Entidad, continuidad para la proyección de planes, metas y mejoras en lo que podría denominarse como área jurídica, estabilidad en la asunción de criterios profesionales, las cual, en principio, no obedecen a obligaciones que pueden encomendarse a un contratista debido a que por necesidad del servicio, son acciones que la totalidad del tiempo el IDERF requiere para su normal funcionamiento. </a:t>
            </a:r>
          </a:p>
          <a:p>
            <a:pPr marL="342900" lvl="0" indent="-342900" algn="just">
              <a:spcAft>
                <a:spcPts val="800"/>
              </a:spcAft>
              <a:buFont typeface="Symbol" panose="05050102010706020507" pitchFamily="18" charset="2"/>
              <a:buChar char=""/>
              <a:tabLst>
                <a:tab pos="3228975" algn="l"/>
              </a:tabLst>
            </a:pPr>
            <a:r>
              <a:rPr lang="es-CO" sz="1400" kern="100" dirty="0">
                <a:latin typeface="Arial" panose="020B0604020202020204" pitchFamily="34" charset="0"/>
                <a:ea typeface="Calibri" panose="020F0502020204030204" pitchFamily="34" charset="0"/>
                <a:cs typeface="Arial" panose="020B0604020202020204" pitchFamily="34" charset="0"/>
              </a:rPr>
              <a:t>Así mismo, la carga que se asume en labores jurídicas podría requerir un apoyo del nivel técnico o profesional para labores puntuales y específicas, con la finalidad de resolver los asuntos aludidos en forma más eficiente, pronta y en coordinación con las demás áreas del instituto para evitar congestión y demoras en los procesos.</a:t>
            </a:r>
          </a:p>
          <a:p>
            <a:pPr algn="just">
              <a:spcAft>
                <a:spcPts val="800"/>
              </a:spcAft>
              <a:tabLst>
                <a:tab pos="3228975" algn="l"/>
              </a:tabLst>
            </a:pPr>
            <a:r>
              <a:rPr lang="es-CO" sz="1400" b="1" kern="100" dirty="0">
                <a:latin typeface="Arial" panose="020B0604020202020204" pitchFamily="34" charset="0"/>
                <a:ea typeface="Calibri" panose="020F0502020204030204" pitchFamily="34" charset="0"/>
                <a:cs typeface="Arial" panose="020B0604020202020204" pitchFamily="34" charset="0"/>
              </a:rPr>
              <a:t>AREA TESORERIA</a:t>
            </a:r>
            <a:endParaRPr lang="es-CO" sz="14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tabLst>
                <a:tab pos="3228975" algn="l"/>
              </a:tabLst>
            </a:pPr>
            <a:r>
              <a:rPr lang="es-CO" sz="1400" kern="100" dirty="0">
                <a:latin typeface="Arial" panose="020B0604020202020204" pitchFamily="34" charset="0"/>
                <a:ea typeface="Calibri" panose="020F0502020204030204" pitchFamily="34" charset="0"/>
                <a:cs typeface="Arial" panose="020B0604020202020204" pitchFamily="34" charset="0"/>
              </a:rPr>
              <a:t>La </a:t>
            </a:r>
            <a:r>
              <a:rPr lang="es-CO" sz="1400" kern="100">
                <a:latin typeface="Arial" panose="020B0604020202020204" pitchFamily="34" charset="0"/>
                <a:ea typeface="Calibri" panose="020F0502020204030204" pitchFamily="34" charset="0"/>
                <a:cs typeface="Arial" panose="020B0604020202020204" pitchFamily="34" charset="0"/>
              </a:rPr>
              <a:t>vinculación </a:t>
            </a:r>
            <a:r>
              <a:rPr lang="es-CO" sz="1400" kern="100" smtClean="0">
                <a:latin typeface="Arial" panose="020B0604020202020204" pitchFamily="34" charset="0"/>
                <a:ea typeface="Calibri" panose="020F0502020204030204" pitchFamily="34" charset="0"/>
                <a:cs typeface="Arial" panose="020B0604020202020204" pitchFamily="34" charset="0"/>
              </a:rPr>
              <a:t>de un </a:t>
            </a:r>
            <a:r>
              <a:rPr lang="es-CO" sz="1400" kern="100" dirty="0">
                <a:latin typeface="Arial" panose="020B0604020202020204" pitchFamily="34" charset="0"/>
                <a:ea typeface="Calibri" panose="020F0502020204030204" pitchFamily="34" charset="0"/>
                <a:cs typeface="Arial" panose="020B0604020202020204" pitchFamily="34" charset="0"/>
              </a:rPr>
              <a:t>Contador Público a la Planta de personal de empleo de libre nombramiento y remoción es obligatoria ya que la ley, y en especial, la tributaria, exige que las declaraciones tributarias deban estar firmadas por un contador público o un revisor </a:t>
            </a:r>
            <a:r>
              <a:rPr lang="es-CO" sz="1400" kern="100" smtClean="0">
                <a:latin typeface="Arial" panose="020B0604020202020204" pitchFamily="34" charset="0"/>
                <a:ea typeface="Calibri" panose="020F0502020204030204" pitchFamily="34" charset="0"/>
                <a:cs typeface="Arial" panose="020B0604020202020204" pitchFamily="34" charset="0"/>
              </a:rPr>
              <a:t>fiscal, en </a:t>
            </a:r>
            <a:r>
              <a:rPr lang="es-CO" sz="1400" kern="100" dirty="0">
                <a:latin typeface="Arial" panose="020B0604020202020204" pitchFamily="34" charset="0"/>
                <a:ea typeface="Calibri" panose="020F0502020204030204" pitchFamily="34" charset="0"/>
                <a:cs typeface="Arial" panose="020B0604020202020204" pitchFamily="34" charset="0"/>
              </a:rPr>
              <a:t>el estudio técnico para le creación de la Planta Temporal</a:t>
            </a:r>
          </a:p>
        </p:txBody>
      </p:sp>
    </p:spTree>
    <p:extLst>
      <p:ext uri="{BB962C8B-B14F-4D97-AF65-F5344CB8AC3E}">
        <p14:creationId xmlns:p14="http://schemas.microsoft.com/office/powerpoint/2010/main" val="2466891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5A42FE-532A-4714-D69A-B569614C2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2" name="Título 1">
            <a:extLst>
              <a:ext uri="{FF2B5EF4-FFF2-40B4-BE49-F238E27FC236}">
                <a16:creationId xmlns:a16="http://schemas.microsoft.com/office/drawing/2014/main" id="{3C19DBFD-FDB5-CB34-769E-D3FF146C6376}"/>
              </a:ext>
            </a:extLst>
          </p:cNvPr>
          <p:cNvSpPr>
            <a:spLocks noGrp="1"/>
          </p:cNvSpPr>
          <p:nvPr>
            <p:ph type="title"/>
          </p:nvPr>
        </p:nvSpPr>
        <p:spPr>
          <a:xfrm>
            <a:off x="4284134" y="3141133"/>
            <a:ext cx="5596467" cy="948267"/>
          </a:xfrm>
        </p:spPr>
        <p:txBody>
          <a:bodyPr>
            <a:noAutofit/>
          </a:bodyPr>
          <a:lstStyle/>
          <a:p>
            <a:r>
              <a:rPr lang="es-ES" sz="6600" u="sng" dirty="0">
                <a:effectLst>
                  <a:outerShdw blurRad="38100" dist="38100" dir="2700000" algn="tl">
                    <a:srgbClr val="000000">
                      <a:alpha val="43137"/>
                    </a:srgbClr>
                  </a:outerShdw>
                </a:effectLst>
                <a:latin typeface="Arial Narrow" panose="020B0606020202030204" pitchFamily="34" charset="0"/>
              </a:rPr>
              <a:t>Muchas Gracias</a:t>
            </a:r>
            <a:endParaRPr lang="es-CO" sz="6600" u="sng" dirty="0">
              <a:effectLst>
                <a:outerShdw blurRad="38100" dist="38100" dir="2700000" algn="tl">
                  <a:srgbClr val="000000">
                    <a:alpha val="43137"/>
                  </a:srgbClr>
                </a:outerShdw>
              </a:effectLst>
              <a:latin typeface="Arial Narrow" panose="020B0606020202030204" pitchFamily="34" charset="0"/>
            </a:endParaRPr>
          </a:p>
        </p:txBody>
      </p:sp>
      <p:pic>
        <p:nvPicPr>
          <p:cNvPr id="5" name="Imagen 4">
            <a:extLst>
              <a:ext uri="{FF2B5EF4-FFF2-40B4-BE49-F238E27FC236}">
                <a16:creationId xmlns:a16="http://schemas.microsoft.com/office/drawing/2014/main" id="{257B2FDE-7528-C632-0D0D-538B73973DB5}"/>
              </a:ext>
            </a:extLst>
          </p:cNvPr>
          <p:cNvPicPr>
            <a:picLocks noChangeAspect="1"/>
          </p:cNvPicPr>
          <p:nvPr/>
        </p:nvPicPr>
        <p:blipFill>
          <a:blip r:embed="rId3"/>
          <a:stretch>
            <a:fillRect/>
          </a:stretch>
        </p:blipFill>
        <p:spPr>
          <a:xfrm flipH="1">
            <a:off x="1520015" y="2628899"/>
            <a:ext cx="2226733" cy="1972733"/>
          </a:xfrm>
          <a:prstGeom prst="rect">
            <a:avLst/>
          </a:prstGeom>
          <a:effectLst>
            <a:glow rad="228600">
              <a:schemeClr val="accent2">
                <a:satMod val="175000"/>
                <a:alpha val="40000"/>
              </a:schemeClr>
            </a:glow>
          </a:effectLst>
        </p:spPr>
      </p:pic>
      <p:pic>
        <p:nvPicPr>
          <p:cNvPr id="6" name="Imagen 5">
            <a:extLst>
              <a:ext uri="{FF2B5EF4-FFF2-40B4-BE49-F238E27FC236}">
                <a16:creationId xmlns:a16="http://schemas.microsoft.com/office/drawing/2014/main" id="{D90CF39D-CDE3-CBE2-E5B1-48D339016587}"/>
              </a:ext>
            </a:extLst>
          </p:cNvPr>
          <p:cNvPicPr>
            <a:picLocks noChangeAspect="1"/>
          </p:cNvPicPr>
          <p:nvPr/>
        </p:nvPicPr>
        <p:blipFill>
          <a:blip r:embed="rId4"/>
          <a:stretch>
            <a:fillRect/>
          </a:stretch>
        </p:blipFill>
        <p:spPr>
          <a:xfrm>
            <a:off x="1520015" y="2628899"/>
            <a:ext cx="732118" cy="334434"/>
          </a:xfrm>
          <a:prstGeom prst="rect">
            <a:avLst/>
          </a:prstGeom>
        </p:spPr>
      </p:pic>
      <p:sp>
        <p:nvSpPr>
          <p:cNvPr id="7" name="CuadroTexto 6">
            <a:extLst>
              <a:ext uri="{FF2B5EF4-FFF2-40B4-BE49-F238E27FC236}">
                <a16:creationId xmlns:a16="http://schemas.microsoft.com/office/drawing/2014/main" id="{AB4BCDCF-3FBD-84F0-B824-93F2B0CA6050}"/>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5">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E0C4BD62-787B-B83C-A28E-EB9F5A637DEC}"/>
              </a:ext>
            </a:extLst>
          </p:cNvPr>
          <p:cNvPicPr>
            <a:picLocks noChangeAspect="1"/>
          </p:cNvPicPr>
          <p:nvPr/>
        </p:nvPicPr>
        <p:blipFill>
          <a:blip r:embed="rId6"/>
          <a:stretch>
            <a:fillRect/>
          </a:stretch>
        </p:blipFill>
        <p:spPr>
          <a:xfrm>
            <a:off x="194820" y="99056"/>
            <a:ext cx="2650390" cy="723636"/>
          </a:xfrm>
          <a:prstGeom prst="rect">
            <a:avLst/>
          </a:prstGeom>
          <a:solidFill>
            <a:srgbClr val="92D050"/>
          </a:solidFill>
          <a:ln w="28575">
            <a:solidFill>
              <a:schemeClr val="accent6">
                <a:lumMod val="60000"/>
                <a:lumOff val="40000"/>
              </a:schemeClr>
            </a:solidFill>
          </a:ln>
          <a:effectLst>
            <a:innerShdw blurRad="63500" dist="50800" dir="8100000">
              <a:prstClr val="black">
                <a:alpha val="50000"/>
              </a:prstClr>
            </a:innerShdw>
          </a:effectLst>
        </p:spPr>
      </p:pic>
    </p:spTree>
    <p:extLst>
      <p:ext uri="{BB962C8B-B14F-4D97-AF65-F5344CB8AC3E}">
        <p14:creationId xmlns:p14="http://schemas.microsoft.com/office/powerpoint/2010/main" val="203993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DF9B2CD1-E918-BE82-CDC1-707B96DD1D58}"/>
              </a:ext>
            </a:extLst>
          </p:cNvPr>
          <p:cNvSpPr>
            <a:spLocks noGrp="1"/>
          </p:cNvSpPr>
          <p:nvPr>
            <p:ph type="ctrTitle"/>
          </p:nvPr>
        </p:nvSpPr>
        <p:spPr>
          <a:xfrm>
            <a:off x="709284" y="1467129"/>
            <a:ext cx="9608608" cy="567786"/>
          </a:xfrm>
        </p:spPr>
        <p:txBody>
          <a:bodyPr/>
          <a:lstStyle/>
          <a:p>
            <a:pPr algn="l"/>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AL INICIO DE GESTION 2020 </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EB632AF-93B0-8682-C0E4-577D4A2122AE}"/>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9657742-F2CD-ED74-3807-9BB70C23EC23}"/>
              </a:ext>
            </a:extLst>
          </p:cNvPr>
          <p:cNvSpPr txBox="1"/>
          <p:nvPr/>
        </p:nvSpPr>
        <p:spPr>
          <a:xfrm>
            <a:off x="1074456" y="2329009"/>
            <a:ext cx="8423772" cy="3190617"/>
          </a:xfrm>
          <a:prstGeom prst="rect">
            <a:avLst/>
          </a:prstGeom>
          <a:noFill/>
          <a:ln w="28575">
            <a:solidFill>
              <a:schemeClr val="accent2">
                <a:lumMod val="75000"/>
              </a:schemeClr>
            </a:solidFill>
          </a:ln>
        </p:spPr>
        <p:txBody>
          <a:bodyPr wrap="square">
            <a:spAutoFit/>
          </a:bodyPr>
          <a:lstStyle/>
          <a:p>
            <a:pPr algn="just">
              <a:lnSpc>
                <a:spcPct val="150000"/>
              </a:lnSpc>
              <a:spcAft>
                <a:spcPts val="800"/>
              </a:spcAft>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Se recibe la entidad con un funcionamiento normal en su área administrativa y misional con los siguientes retos importantes por mejorar:</a:t>
            </a:r>
          </a:p>
          <a:p>
            <a:pPr marL="285750" indent="-285750" algn="just">
              <a:lnSpc>
                <a:spcPct val="150000"/>
              </a:lnSpc>
              <a:spcAft>
                <a:spcPts val="800"/>
              </a:spcAft>
              <a:buFont typeface="Arial" panose="020B0604020202020204" pitchFamily="34" charset="0"/>
              <a:buChar char="•"/>
              <a:tabLst>
                <a:tab pos="3228975" algn="l"/>
              </a:tabLst>
            </a:pPr>
            <a:r>
              <a:rPr lang="es-CO" sz="1400" kern="100" dirty="0">
                <a:latin typeface="Arial" panose="020B0604020202020204" pitchFamily="34" charset="0"/>
                <a:ea typeface="Calibri" panose="020F0502020204030204" pitchFamily="34" charset="0"/>
                <a:cs typeface="Arial" panose="020B0604020202020204" pitchFamily="34" charset="0"/>
              </a:rPr>
              <a:t>Hacer mejoramientos en la infraestructura deportiva municipal.</a:t>
            </a:r>
          </a:p>
          <a:p>
            <a:pPr marL="285750" indent="-285750" algn="just">
              <a:lnSpc>
                <a:spcPct val="150000"/>
              </a:lnSpc>
              <a:spcAft>
                <a:spcPts val="800"/>
              </a:spcAft>
              <a:buFont typeface="Arial" panose="020B0604020202020204" pitchFamily="34" charset="0"/>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Continuar los procesos de desconcentración de la oferta institucional para aumentar la cobertura y llegar a sitios del municipio en sector urbano y rural.</a:t>
            </a:r>
          </a:p>
          <a:p>
            <a:pPr marL="285750" indent="-285750" algn="just">
              <a:lnSpc>
                <a:spcPct val="150000"/>
              </a:lnSpc>
              <a:spcAft>
                <a:spcPts val="800"/>
              </a:spcAft>
              <a:buFont typeface="Arial" panose="020B0604020202020204" pitchFamily="34" charset="0"/>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Construir nuevos escenarios deportivos.</a:t>
            </a:r>
          </a:p>
          <a:p>
            <a:pPr marL="285750" indent="-285750" algn="just">
              <a:lnSpc>
                <a:spcPct val="150000"/>
              </a:lnSpc>
              <a:spcAft>
                <a:spcPts val="800"/>
              </a:spcAft>
              <a:buFont typeface="Arial" panose="020B0604020202020204" pitchFamily="34" charset="0"/>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Implementar y actualizar los procesos de </a:t>
            </a:r>
            <a:r>
              <a:rPr lang="es-CO" sz="1400" kern="100" dirty="0" err="1">
                <a:effectLst/>
                <a:latin typeface="Arial" panose="020B0604020202020204" pitchFamily="34" charset="0"/>
                <a:ea typeface="Calibri" panose="020F0502020204030204" pitchFamily="34" charset="0"/>
                <a:cs typeface="Arial" panose="020B0604020202020204" pitchFamily="34" charset="0"/>
              </a:rPr>
              <a:t>contratacion</a:t>
            </a:r>
            <a:r>
              <a:rPr lang="es-CO" sz="1400" kern="100" dirty="0">
                <a:effectLst/>
                <a:latin typeface="Arial" panose="020B0604020202020204" pitchFamily="34" charset="0"/>
                <a:ea typeface="Calibri" panose="020F0502020204030204" pitchFamily="34" charset="0"/>
                <a:cs typeface="Arial" panose="020B0604020202020204" pitchFamily="34" charset="0"/>
              </a:rPr>
              <a:t> exigidos por la normatividad nacional. </a:t>
            </a:r>
          </a:p>
          <a:p>
            <a:pPr marL="171450" indent="-171450" algn="just">
              <a:lnSpc>
                <a:spcPct val="150000"/>
              </a:lnSpc>
              <a:spcAft>
                <a:spcPts val="800"/>
              </a:spcAft>
              <a:buFont typeface="Arial" panose="020B0604020202020204" pitchFamily="34" charset="0"/>
              <a:buChar char="•"/>
              <a:tabLst>
                <a:tab pos="3228975" algn="l"/>
              </a:tabLst>
            </a:pPr>
            <a:endParaRPr lang="es-CO" sz="1400"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788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DF9B2CD1-E918-BE82-CDC1-707B96DD1D58}"/>
              </a:ext>
            </a:extLst>
          </p:cNvPr>
          <p:cNvSpPr>
            <a:spLocks noGrp="1"/>
          </p:cNvSpPr>
          <p:nvPr>
            <p:ph type="ctrTitle"/>
          </p:nvPr>
        </p:nvSpPr>
        <p:spPr>
          <a:xfrm>
            <a:off x="602191" y="1259040"/>
            <a:ext cx="9608608" cy="567786"/>
          </a:xfrm>
        </p:spPr>
        <p:txBody>
          <a:bodyPr/>
          <a:lstStyle/>
          <a:p>
            <a:pPr algn="l"/>
            <a:r>
              <a:rPr lang="es-ES"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AL INICIO DE GESTION 2020 </a:t>
            </a:r>
            <a:endParaRPr lang="es-CO" sz="40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EB632AF-93B0-8682-C0E4-577D4A2122AE}"/>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9657742-F2CD-ED74-3807-9BB70C23EC23}"/>
              </a:ext>
            </a:extLst>
          </p:cNvPr>
          <p:cNvSpPr txBox="1"/>
          <p:nvPr/>
        </p:nvSpPr>
        <p:spPr>
          <a:xfrm>
            <a:off x="1095755" y="2421032"/>
            <a:ext cx="8423772" cy="2015936"/>
          </a:xfrm>
          <a:prstGeom prst="rect">
            <a:avLst/>
          </a:prstGeom>
          <a:noFill/>
          <a:ln w="28575">
            <a:solidFill>
              <a:schemeClr val="accent2">
                <a:lumMod val="75000"/>
              </a:schemeClr>
            </a:solidFill>
          </a:ln>
        </p:spPr>
        <p:txBody>
          <a:bodyPr wrap="square">
            <a:spAutoFit/>
          </a:bodyPr>
          <a:lstStyle/>
          <a:p>
            <a:pPr algn="just">
              <a:lnSpc>
                <a:spcPct val="150000"/>
              </a:lnSpc>
              <a:spcAft>
                <a:spcPts val="800"/>
              </a:spcAft>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La principal problemática encontrada al inicio de este periodo administrativo se centro en dos aspectos:</a:t>
            </a:r>
          </a:p>
          <a:p>
            <a:pPr marL="285750" indent="-285750" algn="just">
              <a:lnSpc>
                <a:spcPct val="150000"/>
              </a:lnSpc>
              <a:spcAft>
                <a:spcPts val="800"/>
              </a:spcAft>
              <a:buFont typeface="Arial" panose="020B0604020202020204" pitchFamily="34" charset="0"/>
              <a:buChar char="•"/>
              <a:tabLst>
                <a:tab pos="3228975" algn="l"/>
              </a:tabLst>
            </a:pPr>
            <a:r>
              <a:rPr lang="es-CO" sz="1400" kern="100" dirty="0">
                <a:effectLst/>
                <a:latin typeface="Arial" panose="020B0604020202020204" pitchFamily="34" charset="0"/>
                <a:ea typeface="Calibri" panose="020F0502020204030204" pitchFamily="34" charset="0"/>
                <a:cs typeface="Arial" panose="020B0604020202020204" pitchFamily="34" charset="0"/>
              </a:rPr>
              <a:t>Falta de estudios y diseños para la gestión de recursos con entidades departamentales y nacionales.</a:t>
            </a:r>
          </a:p>
          <a:p>
            <a:pPr marL="285750" indent="-285750" algn="just">
              <a:lnSpc>
                <a:spcPct val="150000"/>
              </a:lnSpc>
              <a:spcAft>
                <a:spcPts val="800"/>
              </a:spcAft>
              <a:buFont typeface="Arial" panose="020B0604020202020204" pitchFamily="34" charset="0"/>
              <a:buChar char="•"/>
              <a:tabLst>
                <a:tab pos="3228975" algn="l"/>
              </a:tabLst>
            </a:pPr>
            <a:r>
              <a:rPr lang="es-CO" sz="1400" kern="100" dirty="0">
                <a:latin typeface="Arial" panose="020B0604020202020204" pitchFamily="34" charset="0"/>
                <a:ea typeface="Calibri" panose="020F0502020204030204" pitchFamily="34" charset="0"/>
                <a:cs typeface="Arial" panose="020B0604020202020204" pitchFamily="34" charset="0"/>
              </a:rPr>
              <a:t>No contar con el personal técnico suficiente que permita agilizar los procesos de planeación y formulación de proyectos.</a:t>
            </a:r>
            <a:endParaRPr lang="es-CO" sz="1400" kern="1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50000"/>
              </a:lnSpc>
              <a:spcAft>
                <a:spcPts val="800"/>
              </a:spcAft>
              <a:buFont typeface="Arial" panose="020B0604020202020204" pitchFamily="34" charset="0"/>
              <a:buChar char="•"/>
              <a:tabLst>
                <a:tab pos="3228975" algn="l"/>
              </a:tabLst>
            </a:pPr>
            <a:endParaRPr lang="es-CO" sz="1400"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950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483B2BFC-C2AD-4481-8CFC-E06FD3B149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3">
            <a:extLst>
              <a:ext uri="{FF2B5EF4-FFF2-40B4-BE49-F238E27FC236}">
                <a16:creationId xmlns:a16="http://schemas.microsoft.com/office/drawing/2014/main" id="{30D56BD6-B4D3-1ECB-D681-B1512605F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889000"/>
          </a:xfrm>
          <a:prstGeom prst="rect">
            <a:avLst/>
          </a:prstGeom>
        </p:spPr>
      </p:pic>
      <p:sp>
        <p:nvSpPr>
          <p:cNvPr id="6" name="Título 5">
            <a:extLst>
              <a:ext uri="{FF2B5EF4-FFF2-40B4-BE49-F238E27FC236}">
                <a16:creationId xmlns:a16="http://schemas.microsoft.com/office/drawing/2014/main" id="{BE815E11-ACC3-A096-DD8F-011AED7530D9}"/>
              </a:ext>
            </a:extLst>
          </p:cNvPr>
          <p:cNvSpPr>
            <a:spLocks noGrp="1"/>
          </p:cNvSpPr>
          <p:nvPr>
            <p:ph type="ctrTitle"/>
          </p:nvPr>
        </p:nvSpPr>
        <p:spPr>
          <a:xfrm>
            <a:off x="658283" y="999138"/>
            <a:ext cx="10319280" cy="872066"/>
          </a:xfrm>
        </p:spPr>
        <p:txBody>
          <a:bodyPr/>
          <a:lstStyle/>
          <a:p>
            <a:pPr algn="l"/>
            <a:r>
              <a:rPr lang="es-E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PROGRAMAS EJECUTADOS DURANTE LA VIGENCIA</a:t>
            </a:r>
            <a:endParaRPr lang="es-C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7BB08667-242A-0DDB-5E7C-C73926B3F608}"/>
              </a:ext>
            </a:extLst>
          </p:cNvPr>
          <p:cNvSpPr txBox="1"/>
          <p:nvPr/>
        </p:nvSpPr>
        <p:spPr>
          <a:xfrm>
            <a:off x="0" y="6505694"/>
            <a:ext cx="12192000" cy="369332"/>
          </a:xfrm>
          <a:prstGeom prst="rect">
            <a:avLst/>
          </a:prstGeom>
          <a:solidFill>
            <a:srgbClr val="92D050"/>
          </a:solidFill>
        </p:spPr>
        <p:txBody>
          <a:bodyPr wrap="square" rtlCol="0">
            <a:spAutoFit/>
          </a:bodyPr>
          <a:lstStyle/>
          <a:p>
            <a:pPr algn="r"/>
            <a:r>
              <a:rPr lang="es-CO" u="sng"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www.iderf.gov.co/</a:t>
            </a:r>
            <a:endParaRPr lang="es-CO" u="sng"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8E70D15-6F41-F05E-EECA-7201EBE2B98D}"/>
              </a:ext>
            </a:extLst>
          </p:cNvPr>
          <p:cNvSpPr txBox="1"/>
          <p:nvPr/>
        </p:nvSpPr>
        <p:spPr>
          <a:xfrm>
            <a:off x="658283" y="1749382"/>
            <a:ext cx="8692981" cy="4539704"/>
          </a:xfrm>
          <a:prstGeom prst="rect">
            <a:avLst/>
          </a:prstGeom>
          <a:noFill/>
        </p:spPr>
        <p:txBody>
          <a:bodyPr wrap="square">
            <a:spAutoFit/>
          </a:bodyPr>
          <a:lstStyle/>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Se dio cumplimiento a los objetivos trazados, acordes a las metas institucionales plasmadas en el plan de acción, entre ellas encontramos las siguientes: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Contratación de personas idóneas entre profesionales, técnicos y tecnólogos del sector deporte, recreación y actividad física como apoyo a la gestión para ejecutar las actividades de los programas. ✓ Cobertura al sector rural del municipio.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Proceso de contratación de bienes y servicios para el apoyo y desarrollo de los programas de la entidad.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Mejoramiento de las infraestructuras deportivas.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Caracterización de la población que se beneficia de la oferta institucional (niñez, jóvenes, discapacidad, ruralidad y familia).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Focalización de la población a través de líderes comunales.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Posicionamiento e interactividad de los perfiles institucionales en las plataformas de encuentro virtual por medio de redes sociales de fácil acceso.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Promoción de campañas informativas de los programas institucionales.</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 ✓ Atención permanente a los usuarios por medio de canales virtuales, como correos electrónicos, teléfono y WhatsApp. </a:t>
            </a:r>
          </a:p>
          <a:p>
            <a:pPr algn="just">
              <a:spcAft>
                <a:spcPts val="800"/>
              </a:spcAft>
              <a:tabLst>
                <a:tab pos="3228975" algn="l"/>
              </a:tabLst>
            </a:pPr>
            <a:r>
              <a:rPr lang="es-CO" sz="1100" b="1" kern="100" dirty="0">
                <a:effectLst/>
                <a:latin typeface="Arial" panose="020B0604020202020204" pitchFamily="34" charset="0"/>
                <a:ea typeface="Calibri" panose="020F0502020204030204" pitchFamily="34" charset="0"/>
                <a:cs typeface="Arial" panose="020B0604020202020204" pitchFamily="34" charset="0"/>
              </a:rPr>
              <a:t> </a:t>
            </a:r>
            <a:r>
              <a:rPr lang="es-CO" sz="1100" b="1" u="sng" kern="100" dirty="0">
                <a:effectLst/>
                <a:latin typeface="Arial" panose="020B0604020202020204" pitchFamily="34" charset="0"/>
                <a:ea typeface="Calibri" panose="020F0502020204030204" pitchFamily="34" charset="0"/>
                <a:cs typeface="Arial" panose="020B0604020202020204" pitchFamily="34" charset="0"/>
              </a:rPr>
              <a:t>APOYOS A LA ADMINISTRACIÓN</a:t>
            </a:r>
            <a:r>
              <a:rPr lang="es-CO" sz="1100" u="sng" kern="100" dirty="0">
                <a:effectLst/>
                <a:latin typeface="Arial" panose="020B0604020202020204" pitchFamily="34" charset="0"/>
                <a:ea typeface="Calibri" panose="020F0502020204030204" pitchFamily="34" charset="0"/>
                <a:cs typeface="Arial" panose="020B0604020202020204" pitchFamily="34" charset="0"/>
              </a:rPr>
              <a:t>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El IDERF siendo una entidad descentralizada, se vinculó a las iniciativas de la administración municipal destinando recursos y personal de apoyo durante las actividades y campañas convocadas en articulación interinstitucional.</a:t>
            </a:r>
          </a:p>
          <a:p>
            <a:pPr algn="just">
              <a:spcAft>
                <a:spcPts val="800"/>
              </a:spcAft>
              <a:tabLst>
                <a:tab pos="3228975" algn="l"/>
              </a:tabLst>
            </a:pPr>
            <a:r>
              <a:rPr lang="es-CO" sz="1100" b="1" u="sng" kern="100" dirty="0">
                <a:effectLst/>
                <a:latin typeface="Arial" panose="020B0604020202020204" pitchFamily="34" charset="0"/>
                <a:ea typeface="Calibri" panose="020F0502020204030204" pitchFamily="34" charset="0"/>
                <a:cs typeface="Arial" panose="020B0604020202020204" pitchFamily="34" charset="0"/>
              </a:rPr>
              <a:t>PROYECTOS ESTRATÉGICOS</a:t>
            </a:r>
            <a:r>
              <a:rPr lang="es-CO" sz="1100" u="sng" kern="100" dirty="0">
                <a:effectLst/>
                <a:latin typeface="Arial" panose="020B0604020202020204" pitchFamily="34" charset="0"/>
                <a:ea typeface="Calibri" panose="020F0502020204030204" pitchFamily="34" charset="0"/>
                <a:cs typeface="Arial" panose="020B0604020202020204" pitchFamily="34" charset="0"/>
              </a:rPr>
              <a:t> </a:t>
            </a:r>
          </a:p>
          <a:p>
            <a:pPr algn="just">
              <a:spcAft>
                <a:spcPts val="800"/>
              </a:spcAft>
              <a:tabLst>
                <a:tab pos="3228975" algn="l"/>
              </a:tabLst>
            </a:pPr>
            <a:r>
              <a:rPr lang="es-CO" sz="1100" kern="100" dirty="0">
                <a:effectLst/>
                <a:latin typeface="Arial" panose="020B0604020202020204" pitchFamily="34" charset="0"/>
                <a:ea typeface="Calibri" panose="020F0502020204030204" pitchFamily="34" charset="0"/>
                <a:cs typeface="Arial" panose="020B0604020202020204" pitchFamily="34" charset="0"/>
              </a:rPr>
              <a:t>El IDERF ha continuado con el fortalecimiento de la infraestructura Deportiva y Recreativa para el Municipio de Fusagasugá, ejecutando contratos relacionados con la instalación de parques infantiles, parques biosaludables, construcción de placas polideportivas y mantenimientos de algunos ya existentes, como el Parque de las Generaciones, la rehabilitación de la Pista Atlética, entre otras.</a:t>
            </a:r>
          </a:p>
        </p:txBody>
      </p:sp>
    </p:spTree>
    <p:extLst>
      <p:ext uri="{BB962C8B-B14F-4D97-AF65-F5344CB8AC3E}">
        <p14:creationId xmlns:p14="http://schemas.microsoft.com/office/powerpoint/2010/main" val="4391888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6332</TotalTime>
  <Words>7364</Words>
  <Application>Microsoft Office PowerPoint</Application>
  <PresentationFormat>Panorámica</PresentationFormat>
  <Paragraphs>1974</Paragraphs>
  <Slides>61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61</vt:i4>
      </vt:variant>
    </vt:vector>
  </HeadingPairs>
  <TitlesOfParts>
    <vt:vector size="72" baseType="lpstr">
      <vt:lpstr>Arial</vt:lpstr>
      <vt:lpstr>Arial Black</vt:lpstr>
      <vt:lpstr>Arial Narrow</vt:lpstr>
      <vt:lpstr>Calibri</vt:lpstr>
      <vt:lpstr>Calibri Light</vt:lpstr>
      <vt:lpstr>Symbol</vt:lpstr>
      <vt:lpstr>Times New Roman</vt:lpstr>
      <vt:lpstr>Trebuchet MS</vt:lpstr>
      <vt:lpstr>Wingdings</vt:lpstr>
      <vt:lpstr>Wingdings 3</vt:lpstr>
      <vt:lpstr>Faceta</vt:lpstr>
      <vt:lpstr>Presentación de PowerPoint</vt:lpstr>
      <vt:lpstr>INTRODUCCION GENERAL</vt:lpstr>
      <vt:lpstr>OBJETO</vt:lpstr>
      <vt:lpstr>ORGANIGRAMA</vt:lpstr>
      <vt:lpstr>NORMOGRAMA</vt:lpstr>
      <vt:lpstr>MAPA DE PROCESOS </vt:lpstr>
      <vt:lpstr>ESTADO AL INICIO DE GESTION 2020 </vt:lpstr>
      <vt:lpstr>ESTADO AL INICIO DE GESTION 2020 </vt:lpstr>
      <vt:lpstr>PROGRAMAS EJECUTADOS DURANTE LA VIGENCIA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GESTION PARA EL FOMENTO Y DESARROLLO DEL DEPORTE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LOGROS OBTENIDOS </vt:lpstr>
      <vt:lpstr>ANALISIS DE LA SITUACIÓN ACTUAL</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ACTIVIDADES</dc:title>
  <dc:creator>Diego Alejandro Betancourt Pachon</dc:creator>
  <cp:lastModifiedBy>Control Interno  IDERF</cp:lastModifiedBy>
  <cp:revision>483</cp:revision>
  <cp:lastPrinted>2020-09-02T18:00:43Z</cp:lastPrinted>
  <dcterms:created xsi:type="dcterms:W3CDTF">2020-06-08T15:01:01Z</dcterms:created>
  <dcterms:modified xsi:type="dcterms:W3CDTF">2023-11-03T22:40:06Z</dcterms:modified>
</cp:coreProperties>
</file>